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modernComment_15A_AD5B1957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16" r:id="rId4"/>
    <p:sldMasterId id="2147483660" r:id="rId5"/>
  </p:sldMasterIdLst>
  <p:notesMasterIdLst>
    <p:notesMasterId r:id="rId26"/>
  </p:notesMasterIdLst>
  <p:handoutMasterIdLst>
    <p:handoutMasterId r:id="rId27"/>
  </p:handoutMasterIdLst>
  <p:sldIdLst>
    <p:sldId id="312" r:id="rId6"/>
    <p:sldId id="313" r:id="rId7"/>
    <p:sldId id="319" r:id="rId8"/>
    <p:sldId id="315" r:id="rId9"/>
    <p:sldId id="341" r:id="rId10"/>
    <p:sldId id="345" r:id="rId11"/>
    <p:sldId id="346" r:id="rId12"/>
    <p:sldId id="348" r:id="rId13"/>
    <p:sldId id="342" r:id="rId14"/>
    <p:sldId id="347" r:id="rId15"/>
    <p:sldId id="326" r:id="rId16"/>
    <p:sldId id="359" r:id="rId17"/>
    <p:sldId id="343" r:id="rId18"/>
    <p:sldId id="356" r:id="rId19"/>
    <p:sldId id="357" r:id="rId20"/>
    <p:sldId id="352" r:id="rId21"/>
    <p:sldId id="344" r:id="rId22"/>
    <p:sldId id="353" r:id="rId23"/>
    <p:sldId id="331" r:id="rId24"/>
    <p:sldId id="340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F0E95BD-AD63-4DFF-9CE5-0BCDA6EB6555}">
          <p14:sldIdLst>
            <p14:sldId id="312"/>
            <p14:sldId id="313"/>
            <p14:sldId id="319"/>
            <p14:sldId id="315"/>
            <p14:sldId id="341"/>
            <p14:sldId id="345"/>
            <p14:sldId id="346"/>
            <p14:sldId id="348"/>
            <p14:sldId id="342"/>
            <p14:sldId id="347"/>
            <p14:sldId id="326"/>
            <p14:sldId id="359"/>
            <p14:sldId id="343"/>
            <p14:sldId id="356"/>
            <p14:sldId id="357"/>
            <p14:sldId id="352"/>
            <p14:sldId id="344"/>
            <p14:sldId id="353"/>
            <p14:sldId id="331"/>
            <p14:sldId id="34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227D41-9803-2193-D96E-ADE26D4F5FDC}" name="Sherman, Ann" initials="AS" userId="S::ann.sherman@ucdenver.edu::53b96c9b-604e-4d43-a5e7-074229ca43d7" providerId="AD"/>
  <p188:author id="{6F53F595-CBC0-0E0B-5CE1-F9A2E16BF9A8}" name="St Peter, Jennifer" initials="JS" userId="S::jennifer.stpeter@ucdenver.edu::502615b6-271e-42a1-9de3-27b8d8c93b08" providerId="AD"/>
  <p188:author id="{CBE4FEA6-FA4D-AC64-E798-3AC1C2047051}" name="McGuire, Amy" initials="AM" userId="S::amy.k.mcguire@ucdenver.edu::45e31674-36dd-4323-ba0a-7419e40a682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40" autoAdjust="0"/>
  </p:normalViewPr>
  <p:slideViewPr>
    <p:cSldViewPr>
      <p:cViewPr varScale="1">
        <p:scale>
          <a:sx n="76" d="100"/>
          <a:sy n="76" d="100"/>
        </p:scale>
        <p:origin x="9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202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r>
              <a:rPr lang="en-US"/>
              <a:t>Change Relative to FY 2017-18 Under Model Scenarios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Sheet4!$C$14</c:f>
              <c:strCache>
                <c:ptCount val="1"/>
                <c:pt idx="0">
                  <c:v>FY 2022-23 Incremental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Sheet4!$B$15:$B$21</c:f>
              <c:strCache>
                <c:ptCount val="7"/>
                <c:pt idx="0">
                  <c:v>College of Arts and Media</c:v>
                </c:pt>
                <c:pt idx="1">
                  <c:v>School of Business</c:v>
                </c:pt>
                <c:pt idx="2">
                  <c:v>School of Education and Human Development</c:v>
                </c:pt>
                <c:pt idx="3">
                  <c:v>College of Liberal Arts and Sciences</c:v>
                </c:pt>
                <c:pt idx="4">
                  <c:v>School of Public Affairs</c:v>
                </c:pt>
                <c:pt idx="5">
                  <c:v>College of Engineering, Design and Computing</c:v>
                </c:pt>
                <c:pt idx="6">
                  <c:v>College of Architecture and Planning</c:v>
                </c:pt>
              </c:strCache>
            </c:strRef>
          </c:cat>
          <c:val>
            <c:numRef>
              <c:f>Sheet4!$C$15:$C$21</c:f>
              <c:numCache>
                <c:formatCode>0.0%</c:formatCode>
                <c:ptCount val="7"/>
                <c:pt idx="0">
                  <c:v>9.9445537454031507E-2</c:v>
                </c:pt>
                <c:pt idx="1">
                  <c:v>0.10386242760183495</c:v>
                </c:pt>
                <c:pt idx="2">
                  <c:v>0.11093461283726991</c:v>
                </c:pt>
                <c:pt idx="3">
                  <c:v>0.1317815388084087</c:v>
                </c:pt>
                <c:pt idx="4">
                  <c:v>0.1028822105088214</c:v>
                </c:pt>
                <c:pt idx="5">
                  <c:v>0.10708554470202269</c:v>
                </c:pt>
                <c:pt idx="6">
                  <c:v>0.11806988420787623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E6-433B-B4C9-188864689EF2}"/>
            </c:ext>
          </c:extLst>
        </c:ser>
        <c:ser>
          <c:idx val="1"/>
          <c:order val="1"/>
          <c:tx>
            <c:strRef>
              <c:f>Sheet4!$D$14</c:f>
              <c:strCache>
                <c:ptCount val="1"/>
                <c:pt idx="0">
                  <c:v>FY 2022-23 Budget Model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Sheet4!$B$15:$B$21</c:f>
              <c:strCache>
                <c:ptCount val="7"/>
                <c:pt idx="0">
                  <c:v>College of Arts and Media</c:v>
                </c:pt>
                <c:pt idx="1">
                  <c:v>School of Business</c:v>
                </c:pt>
                <c:pt idx="2">
                  <c:v>School of Education and Human Development</c:v>
                </c:pt>
                <c:pt idx="3">
                  <c:v>College of Liberal Arts and Sciences</c:v>
                </c:pt>
                <c:pt idx="4">
                  <c:v>School of Public Affairs</c:v>
                </c:pt>
                <c:pt idx="5">
                  <c:v>College of Engineering, Design and Computing</c:v>
                </c:pt>
                <c:pt idx="6">
                  <c:v>College of Architecture and Planning</c:v>
                </c:pt>
              </c:strCache>
            </c:strRef>
          </c:cat>
          <c:val>
            <c:numRef>
              <c:f>Sheet4!$D$15:$D$21</c:f>
              <c:numCache>
                <c:formatCode>0.0%</c:formatCode>
                <c:ptCount val="7"/>
                <c:pt idx="0">
                  <c:v>0.16528232962163725</c:v>
                </c:pt>
                <c:pt idx="1">
                  <c:v>0.12603144676102507</c:v>
                </c:pt>
                <c:pt idx="2">
                  <c:v>0.12957314707094536</c:v>
                </c:pt>
                <c:pt idx="3">
                  <c:v>7.4248196641261588E-2</c:v>
                </c:pt>
                <c:pt idx="4">
                  <c:v>0.1651770814895086</c:v>
                </c:pt>
                <c:pt idx="5">
                  <c:v>0.19610804205113119</c:v>
                </c:pt>
                <c:pt idx="6">
                  <c:v>0.14840675609534792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E6-433B-B4C9-188864689EF2}"/>
            </c:ext>
          </c:extLst>
        </c:ser>
        <c:ser>
          <c:idx val="2"/>
          <c:order val="2"/>
          <c:tx>
            <c:strRef>
              <c:f>Sheet4!$E$14</c:f>
              <c:strCache>
                <c:ptCount val="1"/>
                <c:pt idx="0">
                  <c:v>FY 2022-23 RCM Proxy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Sheet4!$B$15:$B$21</c:f>
              <c:strCache>
                <c:ptCount val="7"/>
                <c:pt idx="0">
                  <c:v>College of Arts and Media</c:v>
                </c:pt>
                <c:pt idx="1">
                  <c:v>School of Business</c:v>
                </c:pt>
                <c:pt idx="2">
                  <c:v>School of Education and Human Development</c:v>
                </c:pt>
                <c:pt idx="3">
                  <c:v>College of Liberal Arts and Sciences</c:v>
                </c:pt>
                <c:pt idx="4">
                  <c:v>School of Public Affairs</c:v>
                </c:pt>
                <c:pt idx="5">
                  <c:v>College of Engineering, Design and Computing</c:v>
                </c:pt>
                <c:pt idx="6">
                  <c:v>College of Architecture and Planning</c:v>
                </c:pt>
              </c:strCache>
            </c:strRef>
          </c:cat>
          <c:val>
            <c:numRef>
              <c:f>Sheet4!$E$15:$E$21</c:f>
              <c:numCache>
                <c:formatCode>0.0%</c:formatCode>
                <c:ptCount val="7"/>
                <c:pt idx="0">
                  <c:v>0.20007660990672127</c:v>
                </c:pt>
                <c:pt idx="1">
                  <c:v>0.35122003487362963</c:v>
                </c:pt>
                <c:pt idx="2">
                  <c:v>-2.615603376666209E-2</c:v>
                </c:pt>
                <c:pt idx="3">
                  <c:v>2.3782370656574958E-2</c:v>
                </c:pt>
                <c:pt idx="4">
                  <c:v>-0.10592156555413379</c:v>
                </c:pt>
                <c:pt idx="5">
                  <c:v>0.33949062536584451</c:v>
                </c:pt>
                <c:pt idx="6">
                  <c:v>-1.0939742346231407E-2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E6-433B-B4C9-188864689E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56894720"/>
        <c:axId val="1556888960"/>
      </c:barChart>
      <c:catAx>
        <c:axId val="1556894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556888960"/>
        <c:crosses val="autoZero"/>
        <c:auto val="1"/>
        <c:lblAlgn val="ctr"/>
        <c:lblOffset val="100"/>
        <c:noMultiLvlLbl val="0"/>
      </c:catAx>
      <c:valAx>
        <c:axId val="1556888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Helvetica Neue Light" panose="02000403000000020004"/>
                <a:ea typeface="+mn-ea"/>
                <a:cs typeface="+mn-cs"/>
              </a:defRPr>
            </a:pPr>
            <a:endParaRPr lang="en-US"/>
          </a:p>
        </c:txPr>
        <c:crossAx val="1556894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Helvetica Neue Light" panose="02000403000000020004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latin typeface="Helvetica Neue Light" panose="02000403000000020004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5A_AD5B19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32B40B9-9388-471C-822C-9A9284F3B60B}" authorId="{9E227D41-9803-2193-D96E-ADE26D4F5FDC}" status="resolved" created="2024-10-09T23:59:26.127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08428631" sldId="346"/>
      <ac:graphicFrameMk id="3" creationId="{065D0F9E-3EE1-EBA2-8945-3C551A85817A}"/>
    </ac:deMkLst>
    <p188:txBody>
      <a:bodyPr/>
      <a:lstStyle/>
      <a:p>
        <a:r>
          <a:rPr lang="en-US"/>
          <a:t>Rather than "Executive" in bullet two, I'd use the phrase "High-level"</a:t>
        </a:r>
      </a:p>
    </p188:txBody>
  </p188:cm>
  <p188:cm id="{52452970-134C-4D65-95C4-25860E420EEC}" authorId="{9E227D41-9803-2193-D96E-ADE26D4F5FDC}" status="resolved" created="2024-10-10T00:00:12.612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908428631" sldId="346"/>
      <ac:graphicFrameMk id="3" creationId="{065D0F9E-3EE1-EBA2-8945-3C551A85817A}"/>
    </ac:deMkLst>
    <p188:txBody>
      <a:bodyPr/>
      <a:lstStyle/>
      <a:p>
        <a:r>
          <a:rPr lang="en-US"/>
          <a:t>Instead of "executing" the budget plan, maybe talk about Implementing and accounting for expenditures in the plan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A2F29A-45C8-4610-B2C9-70A10016A49B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6E3389-51EB-4FF1-A8DA-68F9EA9F5229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Helvetica Neue Light" panose="02000403000000020004"/>
            </a:rPr>
            <a:t>Planning</a:t>
          </a:r>
        </a:p>
      </dgm:t>
    </dgm:pt>
    <dgm:pt modelId="{ACBCF5DA-CC21-4094-8F1F-86E45058EA6E}" type="parTrans" cxnId="{143A0CF6-E07A-4347-8D87-332369525B8D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CAAECFA4-AB28-4FFE-85C1-B19F566F711C}" type="sibTrans" cxnId="{143A0CF6-E07A-4347-8D87-332369525B8D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260102EA-F0EB-4284-BB36-EB430E2AF50F}">
      <dgm:prSet phldrT="[Text]"/>
      <dgm:spPr/>
      <dgm:t>
        <a:bodyPr/>
        <a:lstStyle/>
        <a:p>
          <a:r>
            <a:rPr lang="en-US" dirty="0">
              <a:latin typeface="Helvetica Neue Light" panose="02000403000000020004"/>
            </a:rPr>
            <a:t>Multi-year revenue and expense projections</a:t>
          </a:r>
        </a:p>
      </dgm:t>
    </dgm:pt>
    <dgm:pt modelId="{E8A7FB94-BAC4-455B-ACFC-ACBD0283AF4C}" type="parTrans" cxnId="{4DE31CDD-CFF8-454B-A20A-0D004A69F51B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C3F8D35B-C344-44AD-A184-BB3CC6817336}" type="sibTrans" cxnId="{4DE31CDD-CFF8-454B-A20A-0D004A69F51B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D5EEFD01-2F58-4E5A-9427-07C9336CFA1D}">
      <dgm:prSet phldrT="[Text]"/>
      <dgm:spPr/>
      <dgm:t>
        <a:bodyPr/>
        <a:lstStyle/>
        <a:p>
          <a:r>
            <a:rPr lang="en-US" dirty="0">
              <a:solidFill>
                <a:schemeClr val="tx1"/>
              </a:solidFill>
              <a:latin typeface="Helvetica Neue Light" panose="02000403000000020004"/>
            </a:rPr>
            <a:t>Documentation</a:t>
          </a:r>
        </a:p>
      </dgm:t>
    </dgm:pt>
    <dgm:pt modelId="{BE6296AB-E09D-4420-87D5-693CAFEAF2FC}" type="parTrans" cxnId="{D013B5E4-5005-47D6-A71E-EBC5DCE8E255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0C69C9C9-E3FC-4BBE-B6E8-F5BCBB6F173E}" type="sibTrans" cxnId="{D013B5E4-5005-47D6-A71E-EBC5DCE8E255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CEA97DE1-21B3-408C-AA10-5F61A154E5A8}">
      <dgm:prSet phldrT="[Text]"/>
      <dgm:spPr/>
      <dgm:t>
        <a:bodyPr/>
        <a:lstStyle/>
        <a:p>
          <a:r>
            <a:rPr lang="en-US" dirty="0">
              <a:latin typeface="Helvetica Neue Light" panose="02000403000000020004"/>
            </a:rPr>
            <a:t>Approval of university budget by Board of Regents</a:t>
          </a:r>
        </a:p>
      </dgm:t>
    </dgm:pt>
    <dgm:pt modelId="{42EE3B1D-8EE4-4E42-8590-906545CEE66B}" type="parTrans" cxnId="{0E0D9D61-095F-4CA9-A499-279F7520F213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F82ED252-9B30-4C31-B0EC-D3089C5B7A25}" type="sibTrans" cxnId="{0E0D9D61-095F-4CA9-A499-279F7520F213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E00A05B8-D92F-4353-9AC5-E37AE4A1D757}">
      <dgm:prSet phldrT="[Text]"/>
      <dgm:spPr/>
      <dgm:t>
        <a:bodyPr/>
        <a:lstStyle/>
        <a:p>
          <a:r>
            <a:rPr lang="en-US" dirty="0">
              <a:latin typeface="Helvetica Neue Light" panose="02000403000000020004"/>
            </a:rPr>
            <a:t>Engagement of the Campus Advisory Committee on Budget </a:t>
          </a:r>
        </a:p>
      </dgm:t>
    </dgm:pt>
    <dgm:pt modelId="{88D00705-B4FB-477C-8141-585CA8E9743A}" type="parTrans" cxnId="{C17E8A33-E297-4494-90E3-EEF8B6E2D6B3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0EBFB124-BB68-476F-9D45-3A52B6B5DA0C}" type="sibTrans" cxnId="{C17E8A33-E297-4494-90E3-EEF8B6E2D6B3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6CE81F98-FEF8-43C0-9E64-458741D166C3}">
      <dgm:prSet phldrT="[Text]"/>
      <dgm:spPr/>
      <dgm:t>
        <a:bodyPr/>
        <a:lstStyle/>
        <a:p>
          <a:r>
            <a:rPr lang="en-US" dirty="0">
              <a:latin typeface="Helvetica Neue Light" panose="02000403000000020004"/>
            </a:rPr>
            <a:t>Formalizing the budget plan</a:t>
          </a:r>
        </a:p>
      </dgm:t>
    </dgm:pt>
    <dgm:pt modelId="{0341A49F-9018-4857-9CB0-E87265A2178F}" type="parTrans" cxnId="{ED4A2C30-FC50-4963-AB4D-FB6FE85B25A5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B3848A26-1146-4709-844C-6A599E376E9C}" type="sibTrans" cxnId="{ED4A2C30-FC50-4963-AB4D-FB6FE85B25A5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4E4147C6-172F-4022-B148-6D59B2A07352}">
      <dgm:prSet phldrT="[Text]"/>
      <dgm:spPr/>
      <dgm:t>
        <a:bodyPr/>
        <a:lstStyle/>
        <a:p>
          <a:r>
            <a:rPr lang="en-US" dirty="0">
              <a:latin typeface="Helvetica Neue Light" panose="02000403000000020004"/>
            </a:rPr>
            <a:t>Allocating budget targets through the use of a </a:t>
          </a:r>
          <a:r>
            <a:rPr lang="en-US" b="1" dirty="0">
              <a:latin typeface="Helvetica Neue Light" panose="02000403000000020004"/>
            </a:rPr>
            <a:t>budget model</a:t>
          </a:r>
        </a:p>
      </dgm:t>
    </dgm:pt>
    <dgm:pt modelId="{C456B99B-A248-4C0C-AE98-6F7C38DA36E0}" type="parTrans" cxnId="{C8E834E7-02DF-40B3-AAE3-C73B44668E46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51F5F8A5-0E79-4B2D-AF71-0290C5E27F8C}" type="sibTrans" cxnId="{C8E834E7-02DF-40B3-AAE3-C73B44668E46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2730A5A6-33BB-49E8-9DE9-3384AA50F350}">
      <dgm:prSet phldrT="[Text]"/>
      <dgm:spPr/>
      <dgm:t>
        <a:bodyPr/>
        <a:lstStyle/>
        <a:p>
          <a:r>
            <a:rPr lang="en-US" dirty="0">
              <a:latin typeface="Helvetica Neue Light" panose="02000403000000020004"/>
            </a:rPr>
            <a:t>Executing the budget plan </a:t>
          </a:r>
        </a:p>
      </dgm:t>
    </dgm:pt>
    <dgm:pt modelId="{1C651E2A-BE5E-4434-9DE0-3A135EF5D19B}" type="parTrans" cxnId="{EB593676-294B-4B70-8D06-056783053186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1B2B9BBA-F930-4E83-9472-B33FED329B59}" type="sibTrans" cxnId="{EB593676-294B-4B70-8D06-056783053186}">
      <dgm:prSet/>
      <dgm:spPr/>
      <dgm:t>
        <a:bodyPr/>
        <a:lstStyle/>
        <a:p>
          <a:endParaRPr lang="en-US">
            <a:latin typeface="Helvetica Neue Light" panose="02000403000000020004"/>
          </a:endParaRPr>
        </a:p>
      </dgm:t>
    </dgm:pt>
    <dgm:pt modelId="{3EE33832-4301-42D6-9784-F088FF657426}">
      <dgm:prSet phldrT="[Text]"/>
      <dgm:spPr/>
      <dgm:t>
        <a:bodyPr/>
        <a:lstStyle/>
        <a:p>
          <a:r>
            <a:rPr lang="en-US" dirty="0">
              <a:latin typeface="Helvetica Neue Light" panose="02000403000000020004"/>
            </a:rPr>
            <a:t>Executive budget planning; establishment of strategic framework and financial scope</a:t>
          </a:r>
        </a:p>
      </dgm:t>
    </dgm:pt>
    <dgm:pt modelId="{EDCAF759-17B9-4A6B-85CF-2964E3DDEDF8}" type="parTrans" cxnId="{8A716703-BEF9-467F-A04A-39B363159D14}">
      <dgm:prSet/>
      <dgm:spPr/>
      <dgm:t>
        <a:bodyPr/>
        <a:lstStyle/>
        <a:p>
          <a:endParaRPr lang="en-US"/>
        </a:p>
      </dgm:t>
    </dgm:pt>
    <dgm:pt modelId="{51FE8A94-AC84-45EC-8387-78BC6DE9345A}" type="sibTrans" cxnId="{8A716703-BEF9-467F-A04A-39B363159D14}">
      <dgm:prSet/>
      <dgm:spPr/>
      <dgm:t>
        <a:bodyPr/>
        <a:lstStyle/>
        <a:p>
          <a:endParaRPr lang="en-US"/>
        </a:p>
      </dgm:t>
    </dgm:pt>
    <dgm:pt modelId="{C2F04C13-650D-45ED-B839-753EDCB1666F}" type="pres">
      <dgm:prSet presAssocID="{4BA2F29A-45C8-4610-B2C9-70A10016A49B}" presName="linearFlow" presStyleCnt="0">
        <dgm:presLayoutVars>
          <dgm:dir/>
          <dgm:animLvl val="lvl"/>
          <dgm:resizeHandles val="exact"/>
        </dgm:presLayoutVars>
      </dgm:prSet>
      <dgm:spPr/>
    </dgm:pt>
    <dgm:pt modelId="{66D36772-46C8-470F-9630-9F6B44D400C6}" type="pres">
      <dgm:prSet presAssocID="{9B6E3389-51EB-4FF1-A8DA-68F9EA9F5229}" presName="composite" presStyleCnt="0"/>
      <dgm:spPr/>
    </dgm:pt>
    <dgm:pt modelId="{71E7CF0C-BB09-4C5C-B57C-E6BE5B76B0DE}" type="pres">
      <dgm:prSet presAssocID="{9B6E3389-51EB-4FF1-A8DA-68F9EA9F5229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C600F108-03F4-4C8B-A832-354A6CAE5827}" type="pres">
      <dgm:prSet presAssocID="{9B6E3389-51EB-4FF1-A8DA-68F9EA9F5229}" presName="descendantText" presStyleLbl="alignAcc1" presStyleIdx="0" presStyleCnt="2">
        <dgm:presLayoutVars>
          <dgm:bulletEnabled val="1"/>
        </dgm:presLayoutVars>
      </dgm:prSet>
      <dgm:spPr/>
    </dgm:pt>
    <dgm:pt modelId="{43D48E97-F3A7-436A-8CD6-1653D9FF237F}" type="pres">
      <dgm:prSet presAssocID="{CAAECFA4-AB28-4FFE-85C1-B19F566F711C}" presName="sp" presStyleCnt="0"/>
      <dgm:spPr/>
    </dgm:pt>
    <dgm:pt modelId="{5CA3E445-442A-4453-B659-8302734C0A51}" type="pres">
      <dgm:prSet presAssocID="{D5EEFD01-2F58-4E5A-9427-07C9336CFA1D}" presName="composite" presStyleCnt="0"/>
      <dgm:spPr/>
    </dgm:pt>
    <dgm:pt modelId="{221F3DD4-9D33-4F7A-98FD-69AB4E421920}" type="pres">
      <dgm:prSet presAssocID="{D5EEFD01-2F58-4E5A-9427-07C9336CFA1D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411D36A9-D3A7-407D-80CC-47C90E73673C}" type="pres">
      <dgm:prSet presAssocID="{D5EEFD01-2F58-4E5A-9427-07C9336CFA1D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8A716703-BEF9-467F-A04A-39B363159D14}" srcId="{9B6E3389-51EB-4FF1-A8DA-68F9EA9F5229}" destId="{3EE33832-4301-42D6-9784-F088FF657426}" srcOrd="1" destOrd="0" parTransId="{EDCAF759-17B9-4A6B-85CF-2964E3DDEDF8}" sibTransId="{51FE8A94-AC84-45EC-8387-78BC6DE9345A}"/>
    <dgm:cxn modelId="{585C5C23-33C0-42E1-B273-74BDEF690A48}" type="presOf" srcId="{4E4147C6-172F-4022-B148-6D59B2A07352}" destId="{411D36A9-D3A7-407D-80CC-47C90E73673C}" srcOrd="0" destOrd="1" presId="urn:microsoft.com/office/officeart/2005/8/layout/chevron2"/>
    <dgm:cxn modelId="{06D54323-F385-4BDF-89D7-96CA7AA513A4}" type="presOf" srcId="{6CE81F98-FEF8-43C0-9E64-458741D166C3}" destId="{C600F108-03F4-4C8B-A832-354A6CAE5827}" srcOrd="0" destOrd="3" presId="urn:microsoft.com/office/officeart/2005/8/layout/chevron2"/>
    <dgm:cxn modelId="{6A67A429-9262-49BC-812C-0ADD3C6AE775}" type="presOf" srcId="{2730A5A6-33BB-49E8-9DE9-3384AA50F350}" destId="{411D36A9-D3A7-407D-80CC-47C90E73673C}" srcOrd="0" destOrd="2" presId="urn:microsoft.com/office/officeart/2005/8/layout/chevron2"/>
    <dgm:cxn modelId="{E362EE2A-939F-4276-8641-4CA042B60CC9}" type="presOf" srcId="{9B6E3389-51EB-4FF1-A8DA-68F9EA9F5229}" destId="{71E7CF0C-BB09-4C5C-B57C-E6BE5B76B0DE}" srcOrd="0" destOrd="0" presId="urn:microsoft.com/office/officeart/2005/8/layout/chevron2"/>
    <dgm:cxn modelId="{ED4A2C30-FC50-4963-AB4D-FB6FE85B25A5}" srcId="{9B6E3389-51EB-4FF1-A8DA-68F9EA9F5229}" destId="{6CE81F98-FEF8-43C0-9E64-458741D166C3}" srcOrd="3" destOrd="0" parTransId="{0341A49F-9018-4857-9CB0-E87265A2178F}" sibTransId="{B3848A26-1146-4709-844C-6A599E376E9C}"/>
    <dgm:cxn modelId="{C17E8A33-E297-4494-90E3-EEF8B6E2D6B3}" srcId="{9B6E3389-51EB-4FF1-A8DA-68F9EA9F5229}" destId="{E00A05B8-D92F-4353-9AC5-E37AE4A1D757}" srcOrd="2" destOrd="0" parTransId="{88D00705-B4FB-477C-8141-585CA8E9743A}" sibTransId="{0EBFB124-BB68-476F-9D45-3A52B6B5DA0C}"/>
    <dgm:cxn modelId="{0E0D9D61-095F-4CA9-A499-279F7520F213}" srcId="{D5EEFD01-2F58-4E5A-9427-07C9336CFA1D}" destId="{CEA97DE1-21B3-408C-AA10-5F61A154E5A8}" srcOrd="0" destOrd="0" parTransId="{42EE3B1D-8EE4-4E42-8590-906545CEE66B}" sibTransId="{F82ED252-9B30-4C31-B0EC-D3089C5B7A25}"/>
    <dgm:cxn modelId="{82231E4C-21D2-47FC-84A6-09648F6C82A6}" type="presOf" srcId="{D5EEFD01-2F58-4E5A-9427-07C9336CFA1D}" destId="{221F3DD4-9D33-4F7A-98FD-69AB4E421920}" srcOrd="0" destOrd="0" presId="urn:microsoft.com/office/officeart/2005/8/layout/chevron2"/>
    <dgm:cxn modelId="{EB593676-294B-4B70-8D06-056783053186}" srcId="{D5EEFD01-2F58-4E5A-9427-07C9336CFA1D}" destId="{2730A5A6-33BB-49E8-9DE9-3384AA50F350}" srcOrd="2" destOrd="0" parTransId="{1C651E2A-BE5E-4434-9DE0-3A135EF5D19B}" sibTransId="{1B2B9BBA-F930-4E83-9472-B33FED329B59}"/>
    <dgm:cxn modelId="{5412E281-451B-40A7-8763-77BB468E0288}" type="presOf" srcId="{260102EA-F0EB-4284-BB36-EB430E2AF50F}" destId="{C600F108-03F4-4C8B-A832-354A6CAE5827}" srcOrd="0" destOrd="0" presId="urn:microsoft.com/office/officeart/2005/8/layout/chevron2"/>
    <dgm:cxn modelId="{3D109297-047D-4A16-BBB6-883FDE6A9D90}" type="presOf" srcId="{3EE33832-4301-42D6-9784-F088FF657426}" destId="{C600F108-03F4-4C8B-A832-354A6CAE5827}" srcOrd="0" destOrd="1" presId="urn:microsoft.com/office/officeart/2005/8/layout/chevron2"/>
    <dgm:cxn modelId="{A3DB66A5-8C19-4A85-B465-DA3E45D32055}" type="presOf" srcId="{CEA97DE1-21B3-408C-AA10-5F61A154E5A8}" destId="{411D36A9-D3A7-407D-80CC-47C90E73673C}" srcOrd="0" destOrd="0" presId="urn:microsoft.com/office/officeart/2005/8/layout/chevron2"/>
    <dgm:cxn modelId="{40BB2FBB-E2C5-446A-B9A3-2A78ACD81306}" type="presOf" srcId="{4BA2F29A-45C8-4610-B2C9-70A10016A49B}" destId="{C2F04C13-650D-45ED-B839-753EDCB1666F}" srcOrd="0" destOrd="0" presId="urn:microsoft.com/office/officeart/2005/8/layout/chevron2"/>
    <dgm:cxn modelId="{4DE31CDD-CFF8-454B-A20A-0D004A69F51B}" srcId="{9B6E3389-51EB-4FF1-A8DA-68F9EA9F5229}" destId="{260102EA-F0EB-4284-BB36-EB430E2AF50F}" srcOrd="0" destOrd="0" parTransId="{E8A7FB94-BAC4-455B-ACFC-ACBD0283AF4C}" sibTransId="{C3F8D35B-C344-44AD-A184-BB3CC6817336}"/>
    <dgm:cxn modelId="{EC892EE0-0FE5-4BAC-B121-7FAE946F84DC}" type="presOf" srcId="{E00A05B8-D92F-4353-9AC5-E37AE4A1D757}" destId="{C600F108-03F4-4C8B-A832-354A6CAE5827}" srcOrd="0" destOrd="2" presId="urn:microsoft.com/office/officeart/2005/8/layout/chevron2"/>
    <dgm:cxn modelId="{D013B5E4-5005-47D6-A71E-EBC5DCE8E255}" srcId="{4BA2F29A-45C8-4610-B2C9-70A10016A49B}" destId="{D5EEFD01-2F58-4E5A-9427-07C9336CFA1D}" srcOrd="1" destOrd="0" parTransId="{BE6296AB-E09D-4420-87D5-693CAFEAF2FC}" sibTransId="{0C69C9C9-E3FC-4BBE-B6E8-F5BCBB6F173E}"/>
    <dgm:cxn modelId="{C8E834E7-02DF-40B3-AAE3-C73B44668E46}" srcId="{D5EEFD01-2F58-4E5A-9427-07C9336CFA1D}" destId="{4E4147C6-172F-4022-B148-6D59B2A07352}" srcOrd="1" destOrd="0" parTransId="{C456B99B-A248-4C0C-AE98-6F7C38DA36E0}" sibTransId="{51F5F8A5-0E79-4B2D-AF71-0290C5E27F8C}"/>
    <dgm:cxn modelId="{143A0CF6-E07A-4347-8D87-332369525B8D}" srcId="{4BA2F29A-45C8-4610-B2C9-70A10016A49B}" destId="{9B6E3389-51EB-4FF1-A8DA-68F9EA9F5229}" srcOrd="0" destOrd="0" parTransId="{ACBCF5DA-CC21-4094-8F1F-86E45058EA6E}" sibTransId="{CAAECFA4-AB28-4FFE-85C1-B19F566F711C}"/>
    <dgm:cxn modelId="{D6935F83-E241-45D5-8436-0949141025D3}" type="presParOf" srcId="{C2F04C13-650D-45ED-B839-753EDCB1666F}" destId="{66D36772-46C8-470F-9630-9F6B44D400C6}" srcOrd="0" destOrd="0" presId="urn:microsoft.com/office/officeart/2005/8/layout/chevron2"/>
    <dgm:cxn modelId="{DCF2F8D6-3A91-4E3D-B560-4A6121A98771}" type="presParOf" srcId="{66D36772-46C8-470F-9630-9F6B44D400C6}" destId="{71E7CF0C-BB09-4C5C-B57C-E6BE5B76B0DE}" srcOrd="0" destOrd="0" presId="urn:microsoft.com/office/officeart/2005/8/layout/chevron2"/>
    <dgm:cxn modelId="{CAC863EC-DB4B-4C91-9469-63EA1855DDDC}" type="presParOf" srcId="{66D36772-46C8-470F-9630-9F6B44D400C6}" destId="{C600F108-03F4-4C8B-A832-354A6CAE5827}" srcOrd="1" destOrd="0" presId="urn:microsoft.com/office/officeart/2005/8/layout/chevron2"/>
    <dgm:cxn modelId="{4844B68E-60C4-4732-AE58-2827C23C15AF}" type="presParOf" srcId="{C2F04C13-650D-45ED-B839-753EDCB1666F}" destId="{43D48E97-F3A7-436A-8CD6-1653D9FF237F}" srcOrd="1" destOrd="0" presId="urn:microsoft.com/office/officeart/2005/8/layout/chevron2"/>
    <dgm:cxn modelId="{86547445-3601-4E8B-A46C-DC11B1AEE137}" type="presParOf" srcId="{C2F04C13-650D-45ED-B839-753EDCB1666F}" destId="{5CA3E445-442A-4453-B659-8302734C0A51}" srcOrd="2" destOrd="0" presId="urn:microsoft.com/office/officeart/2005/8/layout/chevron2"/>
    <dgm:cxn modelId="{D9539340-E353-4E35-BE9E-C52DC2898AB6}" type="presParOf" srcId="{5CA3E445-442A-4453-B659-8302734C0A51}" destId="{221F3DD4-9D33-4F7A-98FD-69AB4E421920}" srcOrd="0" destOrd="0" presId="urn:microsoft.com/office/officeart/2005/8/layout/chevron2"/>
    <dgm:cxn modelId="{024E8246-F5B3-407A-9D24-3D745B2F673E}" type="presParOf" srcId="{5CA3E445-442A-4453-B659-8302734C0A51}" destId="{411D36A9-D3A7-407D-80CC-47C90E73673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81E06E-BC2B-4FBA-AF73-E96189BE6DD0}" type="doc">
      <dgm:prSet loTypeId="urn:microsoft.com/office/officeart/2011/layout/TabList" loCatId="list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75E9F44-59FA-4F6E-A27B-745BBFA94FD2}">
      <dgm:prSet custT="1"/>
      <dgm:spPr>
        <a:xfrm>
          <a:off x="0" y="0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1</a:t>
          </a:r>
        </a:p>
      </dgm:t>
    </dgm:pt>
    <dgm:pt modelId="{682A32AA-7B91-4074-982E-AE34514E200B}" type="parTrans" cxnId="{20E78DD6-85D7-421F-A7AA-5FCFF105640E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1519B78A-7CAA-4F6F-92AA-BF9A4B460E8E}" type="sibTrans" cxnId="{20E78DD6-85D7-421F-A7AA-5FCFF105640E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238CE886-6AA3-448A-8854-1E15E3F5F3BA}">
      <dgm:prSet custT="1"/>
      <dgm:spPr>
        <a:xfrm>
          <a:off x="1921773" y="868956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Ensure and support continuous improvement in academic quality, scholarship, and student success </a:t>
          </a:r>
        </a:p>
      </dgm:t>
    </dgm:pt>
    <dgm:pt modelId="{EA114B53-EC0C-4027-9F68-B63429068687}" type="parTrans" cxnId="{A066E27A-0080-470F-B72E-EAB14B35CF5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82C2515C-BA21-44CF-AC24-FF9E8011E1F6}" type="sibTrans" cxnId="{A066E27A-0080-470F-B72E-EAB14B35CF5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A97D44A8-6165-410C-8254-D79C8E9BDC86}">
      <dgm:prSet custT="1"/>
      <dgm:spPr>
        <a:xfrm>
          <a:off x="1921773" y="1783830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While promoting fiscal responsibility and financial sustainability, provide a simple, predictable, and transparent methodology for allocating resources and managing associated costs </a:t>
          </a:r>
        </a:p>
      </dgm:t>
    </dgm:pt>
    <dgm:pt modelId="{57618D31-3A56-410C-B648-AC890CF2D36C}" type="parTrans" cxnId="{2D92B673-62A4-4AC7-A2BC-825540B16D50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F7976098-1CB4-4D78-91BD-4419AA1CA6C1}" type="sibTrans" cxnId="{2D92B673-62A4-4AC7-A2BC-825540B16D50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1BB36E96-6C1E-4819-9728-C58AD2630488}">
      <dgm:prSet custT="1"/>
      <dgm:spPr>
        <a:xfrm>
          <a:off x="1921773" y="2698704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Building on the strengths of CU Denver, include incentives for achieving growth, efficiency, effectiveness, innovation, and entrepreneurship </a:t>
          </a:r>
        </a:p>
      </dgm:t>
    </dgm:pt>
    <dgm:pt modelId="{B77E8EB2-B58A-4A05-9D98-1FB945CB7C0B}" type="parTrans" cxnId="{24FB0406-76CA-45D2-920C-0905A832505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BC132A87-8683-441F-9AC4-8F3D8094F6C4}" type="sibTrans" cxnId="{24FB0406-76CA-45D2-920C-0905A832505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6B83F2E1-A98E-4DEF-9BAD-BC3C5CE9A7DE}">
      <dgm:prSet custT="1"/>
      <dgm:spPr>
        <a:xfrm>
          <a:off x="1921773" y="3613578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Reflect a shared commitment for the fiscal health of the campus and promote collaboration and accountability across all academic and administrative units</a:t>
          </a:r>
        </a:p>
      </dgm:t>
    </dgm:pt>
    <dgm:pt modelId="{E68DE319-6368-496F-AECD-924EC10D0C5F}" type="parTrans" cxnId="{0C191105-FB76-4EC7-B681-09C23E1F7D8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4BCDFC6A-510D-4EB6-BC7F-D72ABFE63168}" type="sibTrans" cxnId="{0C191105-FB76-4EC7-B681-09C23E1F7D85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9CF60352-B2F4-43F3-AE25-F5531A519C04}">
      <dgm:prSet custT="1"/>
      <dgm:spPr>
        <a:xfrm>
          <a:off x="1921773" y="0"/>
          <a:ext cx="6635976" cy="871308"/>
        </a:xfrm>
        <a:prstGeom prst="rect">
          <a:avLst/>
        </a:prstGeom>
      </dgm:spPr>
      <dgm:t>
        <a:bodyPr anchor="ctr"/>
        <a:lstStyle/>
        <a:p>
          <a:pPr rtl="0"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Develop a flexible budget model that aligns financial resources with campus vision, mission, and strategic priorities as a student-centered, urban-serving research university</a:t>
          </a:r>
        </a:p>
      </dgm:t>
    </dgm:pt>
    <dgm:pt modelId="{AFA7ECF0-2284-496F-91E2-1D909BD7CC3F}" type="parTrans" cxnId="{C6A29075-C842-48B9-BC9C-3597BA879B1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31219DE5-25F0-40C0-BA2A-8D54E5BEA8A9}" type="sibTrans" cxnId="{C6A29075-C842-48B9-BC9C-3597BA879B1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E193362F-66EE-4885-B8B1-6D7FD2DD6ECB}">
      <dgm:prSet custT="1"/>
      <dgm:spPr>
        <a:xfrm>
          <a:off x="0" y="914874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2</a:t>
          </a:r>
        </a:p>
      </dgm:t>
    </dgm:pt>
    <dgm:pt modelId="{D3AF6491-3050-4BB2-B1B8-2784A7B05CDA}" type="parTrans" cxnId="{06A3FB5C-8D0A-4D36-AE2D-5A52FBB4D5C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F5966E80-2086-4901-8ADA-D2410BF654D7}" type="sibTrans" cxnId="{06A3FB5C-8D0A-4D36-AE2D-5A52FBB4D5CD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81EBB06B-B6DB-49B5-8705-E3434954072E}">
      <dgm:prSet custT="1"/>
      <dgm:spPr>
        <a:xfrm>
          <a:off x="0" y="1829748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3</a:t>
          </a:r>
        </a:p>
      </dgm:t>
    </dgm:pt>
    <dgm:pt modelId="{441B37D1-C6AF-4C49-8D34-DF72A9090FD5}" type="parTrans" cxnId="{1E882F3F-1109-421F-AAF4-D1EBE46D73B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BF9F6D04-8315-4B03-9257-783C9874C75A}" type="sibTrans" cxnId="{1E882F3F-1109-421F-AAF4-D1EBE46D73B8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B9682207-8C6A-498F-9839-2B3E453C0CDD}">
      <dgm:prSet custT="1"/>
      <dgm:spPr>
        <a:xfrm>
          <a:off x="0" y="2744622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4</a:t>
          </a:r>
        </a:p>
      </dgm:t>
    </dgm:pt>
    <dgm:pt modelId="{580141E4-F677-49A2-B063-579BE51D6E2B}" type="parTrans" cxnId="{FDA705A2-B46F-4EBD-BCF6-45024D092892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18F6457D-57C6-4FB3-B55D-FDDA6D907904}" type="sibTrans" cxnId="{FDA705A2-B46F-4EBD-BCF6-45024D092892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2F4B1747-9F47-400C-BF2F-0ED872CD97C7}">
      <dgm:prSet custT="1"/>
      <dgm:spPr>
        <a:xfrm>
          <a:off x="0" y="3659496"/>
          <a:ext cx="1526429" cy="871308"/>
        </a:xfrm>
        <a:prstGeom prst="round2SameRect">
          <a:avLst>
            <a:gd name="adj1" fmla="val 16670"/>
            <a:gd name="adj2" fmla="val 0"/>
          </a:avLst>
        </a:prstGeom>
      </dgm:spPr>
      <dgm:t>
        <a:bodyPr/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5</a:t>
          </a:r>
        </a:p>
      </dgm:t>
    </dgm:pt>
    <dgm:pt modelId="{E83797CA-5130-4F96-BD2A-2D6B6AE1EF49}" type="parTrans" cxnId="{273F69C4-DBAF-484F-A7B8-C90F9BE9AD5F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39DBE3E5-EFA2-4BCE-A360-25C8F775AD5B}" type="sibTrans" cxnId="{273F69C4-DBAF-484F-A7B8-C90F9BE9AD5F}">
      <dgm:prSet/>
      <dgm:spPr/>
      <dgm:t>
        <a:bodyPr/>
        <a:lstStyle/>
        <a:p>
          <a:endParaRPr lang="en-US" sz="1400">
            <a:latin typeface="Helvetica Neue Light" panose="02000403000000020004"/>
          </a:endParaRPr>
        </a:p>
      </dgm:t>
    </dgm:pt>
    <dgm:pt modelId="{5C458FAC-93D7-48C8-A601-6F53710A73B2}" type="pres">
      <dgm:prSet presAssocID="{F881E06E-BC2B-4FBA-AF73-E96189BE6DD0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BB786D21-0FC4-41B3-9493-570583F75F46}" type="pres">
      <dgm:prSet presAssocID="{675E9F44-59FA-4F6E-A27B-745BBFA94FD2}" presName="composite" presStyleCnt="0"/>
      <dgm:spPr/>
    </dgm:pt>
    <dgm:pt modelId="{63769628-1C97-4339-8C83-3FDB5D3DED87}" type="pres">
      <dgm:prSet presAssocID="{675E9F44-59FA-4F6E-A27B-745BBFA94FD2}" presName="FirstChild" presStyleLbl="revTx" presStyleIdx="0" presStyleCnt="5" custScaleX="105940" custLinFactNeighborY="-897">
        <dgm:presLayoutVars>
          <dgm:chMax val="0"/>
          <dgm:chPref val="0"/>
          <dgm:bulletEnabled val="1"/>
        </dgm:presLayoutVars>
      </dgm:prSet>
      <dgm:spPr/>
    </dgm:pt>
    <dgm:pt modelId="{ED748349-E10E-4AF1-A2E5-7F17A19975E1}" type="pres">
      <dgm:prSet presAssocID="{675E9F44-59FA-4F6E-A27B-745BBFA94FD2}" presName="Parent" presStyleLbl="alignNode1" presStyleIdx="0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0D68440C-8495-4BC8-A961-F3E3B634102E}" type="pres">
      <dgm:prSet presAssocID="{675E9F44-59FA-4F6E-A27B-745BBFA94FD2}" presName="Accent" presStyleLbl="parChTrans1D1" presStyleIdx="0" presStyleCnt="5"/>
      <dgm:spPr>
        <a:xfrm>
          <a:off x="-93018" y="874489"/>
          <a:ext cx="8464731" cy="0"/>
        </a:xfrm>
        <a:prstGeom prst="line">
          <a:avLst/>
        </a:prstGeom>
      </dgm:spPr>
    </dgm:pt>
    <dgm:pt modelId="{1207498C-2F52-422F-B984-CCF552F24E60}" type="pres">
      <dgm:prSet presAssocID="{1519B78A-7CAA-4F6F-92AA-BF9A4B460E8E}" presName="sibTrans" presStyleCnt="0"/>
      <dgm:spPr/>
    </dgm:pt>
    <dgm:pt modelId="{47D94446-33E5-4B71-B3B6-41CDBB4403A2}" type="pres">
      <dgm:prSet presAssocID="{E193362F-66EE-4885-B8B1-6D7FD2DD6ECB}" presName="composite" presStyleCnt="0"/>
      <dgm:spPr/>
    </dgm:pt>
    <dgm:pt modelId="{696AF518-1EF6-43FF-A880-1A8B7AE52542}" type="pres">
      <dgm:prSet presAssocID="{E193362F-66EE-4885-B8B1-6D7FD2DD6ECB}" presName="FirstChild" presStyleLbl="revTx" presStyleIdx="1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B0A61BA8-D6E9-4185-BDFA-60DB122C2EE3}" type="pres">
      <dgm:prSet presAssocID="{E193362F-66EE-4885-B8B1-6D7FD2DD6ECB}" presName="Parent" presStyleLbl="alignNode1" presStyleIdx="1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E132F528-DA26-426B-8521-97B8DCD58087}" type="pres">
      <dgm:prSet presAssocID="{E193362F-66EE-4885-B8B1-6D7FD2DD6ECB}" presName="Accent" presStyleLbl="parChTrans1D1" presStyleIdx="1" presStyleCnt="5"/>
      <dgm:spPr>
        <a:xfrm>
          <a:off x="-93018" y="1789363"/>
          <a:ext cx="8464731" cy="0"/>
        </a:xfrm>
        <a:prstGeom prst="line">
          <a:avLst/>
        </a:prstGeom>
      </dgm:spPr>
    </dgm:pt>
    <dgm:pt modelId="{B255C107-8B0B-4EA9-9D7B-1E4C751A2DD6}" type="pres">
      <dgm:prSet presAssocID="{F5966E80-2086-4901-8ADA-D2410BF654D7}" presName="sibTrans" presStyleCnt="0"/>
      <dgm:spPr/>
    </dgm:pt>
    <dgm:pt modelId="{7037678A-854E-4915-8A9F-8E7398B8ECFA}" type="pres">
      <dgm:prSet presAssocID="{81EBB06B-B6DB-49B5-8705-E3434954072E}" presName="composite" presStyleCnt="0"/>
      <dgm:spPr/>
    </dgm:pt>
    <dgm:pt modelId="{CEBE583A-2A7D-4C64-A131-4FF237543B6A}" type="pres">
      <dgm:prSet presAssocID="{81EBB06B-B6DB-49B5-8705-E3434954072E}" presName="FirstChild" presStyleLbl="revTx" presStyleIdx="2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51CBA975-4DAC-4BF6-BF3D-16728BDB2E75}" type="pres">
      <dgm:prSet presAssocID="{81EBB06B-B6DB-49B5-8705-E3434954072E}" presName="Parent" presStyleLbl="alignNode1" presStyleIdx="2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7EE32E4E-9307-49D5-96BD-22C8A3B6FD7C}" type="pres">
      <dgm:prSet presAssocID="{81EBB06B-B6DB-49B5-8705-E3434954072E}" presName="Accent" presStyleLbl="parChTrans1D1" presStyleIdx="2" presStyleCnt="5"/>
      <dgm:spPr>
        <a:xfrm>
          <a:off x="-93018" y="2704237"/>
          <a:ext cx="8464731" cy="0"/>
        </a:xfrm>
        <a:prstGeom prst="line">
          <a:avLst/>
        </a:prstGeom>
      </dgm:spPr>
    </dgm:pt>
    <dgm:pt modelId="{D1DDC8AD-39D8-491E-83B2-7FA2E9C2F1F3}" type="pres">
      <dgm:prSet presAssocID="{BF9F6D04-8315-4B03-9257-783C9874C75A}" presName="sibTrans" presStyleCnt="0"/>
      <dgm:spPr/>
    </dgm:pt>
    <dgm:pt modelId="{A1DAEF4C-3A6B-479C-A3B8-7163AAE0E46A}" type="pres">
      <dgm:prSet presAssocID="{B9682207-8C6A-498F-9839-2B3E453C0CDD}" presName="composite" presStyleCnt="0"/>
      <dgm:spPr/>
    </dgm:pt>
    <dgm:pt modelId="{2C88FD73-38C0-4269-997D-6A04B17DC267}" type="pres">
      <dgm:prSet presAssocID="{B9682207-8C6A-498F-9839-2B3E453C0CDD}" presName="FirstChild" presStyleLbl="revTx" presStyleIdx="3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117BC939-C2C1-4112-BACB-9817CD460542}" type="pres">
      <dgm:prSet presAssocID="{B9682207-8C6A-498F-9839-2B3E453C0CDD}" presName="Parent" presStyleLbl="alignNode1" presStyleIdx="3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264B5E00-3BDE-49F0-BA42-D44B8BC5BFA0}" type="pres">
      <dgm:prSet presAssocID="{B9682207-8C6A-498F-9839-2B3E453C0CDD}" presName="Accent" presStyleLbl="parChTrans1D1" presStyleIdx="3" presStyleCnt="5"/>
      <dgm:spPr>
        <a:xfrm>
          <a:off x="-93018" y="3619111"/>
          <a:ext cx="8464731" cy="0"/>
        </a:xfrm>
        <a:prstGeom prst="line">
          <a:avLst/>
        </a:prstGeom>
      </dgm:spPr>
    </dgm:pt>
    <dgm:pt modelId="{FE2F2703-314F-4776-A926-10BD24BC4D86}" type="pres">
      <dgm:prSet presAssocID="{18F6457D-57C6-4FB3-B55D-FDDA6D907904}" presName="sibTrans" presStyleCnt="0"/>
      <dgm:spPr/>
    </dgm:pt>
    <dgm:pt modelId="{4472B36D-6DAE-4925-979E-690ED3C29FA5}" type="pres">
      <dgm:prSet presAssocID="{2F4B1747-9F47-400C-BF2F-0ED872CD97C7}" presName="composite" presStyleCnt="0"/>
      <dgm:spPr/>
    </dgm:pt>
    <dgm:pt modelId="{E94ACF9E-5162-41ED-855C-409EDBCDC817}" type="pres">
      <dgm:prSet presAssocID="{2F4B1747-9F47-400C-BF2F-0ED872CD97C7}" presName="FirstChild" presStyleLbl="revTx" presStyleIdx="4" presStyleCnt="5" custScaleX="105940" custLinFactNeighborY="-5635">
        <dgm:presLayoutVars>
          <dgm:chMax val="0"/>
          <dgm:chPref val="0"/>
          <dgm:bulletEnabled val="1"/>
        </dgm:presLayoutVars>
      </dgm:prSet>
      <dgm:spPr/>
    </dgm:pt>
    <dgm:pt modelId="{123A7D61-25CF-46CA-A4D4-73ECF67BE3DA}" type="pres">
      <dgm:prSet presAssocID="{2F4B1747-9F47-400C-BF2F-0ED872CD97C7}" presName="Parent" presStyleLbl="alignNode1" presStyleIdx="4" presStyleCnt="5" custScaleX="69357" custLinFactNeighborX="-14260" custLinFactNeighborY="-365">
        <dgm:presLayoutVars>
          <dgm:chMax val="3"/>
          <dgm:chPref val="3"/>
          <dgm:bulletEnabled val="1"/>
        </dgm:presLayoutVars>
      </dgm:prSet>
      <dgm:spPr/>
    </dgm:pt>
    <dgm:pt modelId="{DF1F060F-BDAB-4B9B-9F77-6E15B3C8C399}" type="pres">
      <dgm:prSet presAssocID="{2F4B1747-9F47-400C-BF2F-0ED872CD97C7}" presName="Accent" presStyleLbl="parChTrans1D1" presStyleIdx="4" presStyleCnt="5" custLinFactNeighborY="-27022"/>
      <dgm:spPr>
        <a:xfrm>
          <a:off x="-93018" y="4533985"/>
          <a:ext cx="8464731" cy="0"/>
        </a:xfrm>
        <a:prstGeom prst="line">
          <a:avLst/>
        </a:prstGeom>
      </dgm:spPr>
    </dgm:pt>
  </dgm:ptLst>
  <dgm:cxnLst>
    <dgm:cxn modelId="{9BD2FB04-7558-4B68-9968-51D2FAA84AD1}" type="presOf" srcId="{9CF60352-B2F4-43F3-AE25-F5531A519C04}" destId="{63769628-1C97-4339-8C83-3FDB5D3DED87}" srcOrd="0" destOrd="0" presId="urn:microsoft.com/office/officeart/2011/layout/TabList"/>
    <dgm:cxn modelId="{0C191105-FB76-4EC7-B681-09C23E1F7D85}" srcId="{2F4B1747-9F47-400C-BF2F-0ED872CD97C7}" destId="{6B83F2E1-A98E-4DEF-9BAD-BC3C5CE9A7DE}" srcOrd="0" destOrd="0" parTransId="{E68DE319-6368-496F-AECD-924EC10D0C5F}" sibTransId="{4BCDFC6A-510D-4EB6-BC7F-D72ABFE63168}"/>
    <dgm:cxn modelId="{24FB0406-76CA-45D2-920C-0905A832505D}" srcId="{B9682207-8C6A-498F-9839-2B3E453C0CDD}" destId="{1BB36E96-6C1E-4819-9728-C58AD2630488}" srcOrd="0" destOrd="0" parTransId="{B77E8EB2-B58A-4A05-9D98-1FB945CB7C0B}" sibTransId="{BC132A87-8683-441F-9AC4-8F3D8094F6C4}"/>
    <dgm:cxn modelId="{3664371E-D9E6-452A-A409-F175E95159B3}" type="presOf" srcId="{E193362F-66EE-4885-B8B1-6D7FD2DD6ECB}" destId="{B0A61BA8-D6E9-4185-BDFA-60DB122C2EE3}" srcOrd="0" destOrd="0" presId="urn:microsoft.com/office/officeart/2011/layout/TabList"/>
    <dgm:cxn modelId="{2EE64F1F-3122-40A9-BE7B-9DCB56FCD8E3}" type="presOf" srcId="{A97D44A8-6165-410C-8254-D79C8E9BDC86}" destId="{CEBE583A-2A7D-4C64-A131-4FF237543B6A}" srcOrd="0" destOrd="0" presId="urn:microsoft.com/office/officeart/2011/layout/TabList"/>
    <dgm:cxn modelId="{B10BB527-5821-46C4-B0DA-CFBB0FB31556}" type="presOf" srcId="{B9682207-8C6A-498F-9839-2B3E453C0CDD}" destId="{117BC939-C2C1-4112-BACB-9817CD460542}" srcOrd="0" destOrd="0" presId="urn:microsoft.com/office/officeart/2011/layout/TabList"/>
    <dgm:cxn modelId="{1E882F3F-1109-421F-AAF4-D1EBE46D73B8}" srcId="{F881E06E-BC2B-4FBA-AF73-E96189BE6DD0}" destId="{81EBB06B-B6DB-49B5-8705-E3434954072E}" srcOrd="2" destOrd="0" parTransId="{441B37D1-C6AF-4C49-8D34-DF72A9090FD5}" sibTransId="{BF9F6D04-8315-4B03-9257-783C9874C75A}"/>
    <dgm:cxn modelId="{06A3FB5C-8D0A-4D36-AE2D-5A52FBB4D5CD}" srcId="{F881E06E-BC2B-4FBA-AF73-E96189BE6DD0}" destId="{E193362F-66EE-4885-B8B1-6D7FD2DD6ECB}" srcOrd="1" destOrd="0" parTransId="{D3AF6491-3050-4BB2-B1B8-2784A7B05CDA}" sibTransId="{F5966E80-2086-4901-8ADA-D2410BF654D7}"/>
    <dgm:cxn modelId="{41B4295E-4AE6-47C6-95D6-71B5A2252AE0}" type="presOf" srcId="{675E9F44-59FA-4F6E-A27B-745BBFA94FD2}" destId="{ED748349-E10E-4AF1-A2E5-7F17A19975E1}" srcOrd="0" destOrd="0" presId="urn:microsoft.com/office/officeart/2011/layout/TabList"/>
    <dgm:cxn modelId="{84312D5E-4F56-4054-A434-9E7E641C1639}" type="presOf" srcId="{2F4B1747-9F47-400C-BF2F-0ED872CD97C7}" destId="{123A7D61-25CF-46CA-A4D4-73ECF67BE3DA}" srcOrd="0" destOrd="0" presId="urn:microsoft.com/office/officeart/2011/layout/TabList"/>
    <dgm:cxn modelId="{17249246-C0FB-4F21-A798-CD04A637C6FE}" type="presOf" srcId="{81EBB06B-B6DB-49B5-8705-E3434954072E}" destId="{51CBA975-4DAC-4BF6-BF3D-16728BDB2E75}" srcOrd="0" destOrd="0" presId="urn:microsoft.com/office/officeart/2011/layout/TabList"/>
    <dgm:cxn modelId="{01E50849-FE8F-4320-B485-422BA135131A}" type="presOf" srcId="{6B83F2E1-A98E-4DEF-9BAD-BC3C5CE9A7DE}" destId="{E94ACF9E-5162-41ED-855C-409EDBCDC817}" srcOrd="0" destOrd="0" presId="urn:microsoft.com/office/officeart/2011/layout/TabList"/>
    <dgm:cxn modelId="{85EAFC6B-2BA6-48C6-B5D3-C3B3C2E0CD58}" type="presOf" srcId="{238CE886-6AA3-448A-8854-1E15E3F5F3BA}" destId="{696AF518-1EF6-43FF-A880-1A8B7AE52542}" srcOrd="0" destOrd="0" presId="urn:microsoft.com/office/officeart/2011/layout/TabList"/>
    <dgm:cxn modelId="{2D92B673-62A4-4AC7-A2BC-825540B16D50}" srcId="{81EBB06B-B6DB-49B5-8705-E3434954072E}" destId="{A97D44A8-6165-410C-8254-D79C8E9BDC86}" srcOrd="0" destOrd="0" parTransId="{57618D31-3A56-410C-B648-AC890CF2D36C}" sibTransId="{F7976098-1CB4-4D78-91BD-4419AA1CA6C1}"/>
    <dgm:cxn modelId="{C6A29075-C842-48B9-BC9C-3597BA879B18}" srcId="{675E9F44-59FA-4F6E-A27B-745BBFA94FD2}" destId="{9CF60352-B2F4-43F3-AE25-F5531A519C04}" srcOrd="0" destOrd="0" parTransId="{AFA7ECF0-2284-496F-91E2-1D909BD7CC3F}" sibTransId="{31219DE5-25F0-40C0-BA2A-8D54E5BEA8A9}"/>
    <dgm:cxn modelId="{A066E27A-0080-470F-B72E-EAB14B35CF55}" srcId="{E193362F-66EE-4885-B8B1-6D7FD2DD6ECB}" destId="{238CE886-6AA3-448A-8854-1E15E3F5F3BA}" srcOrd="0" destOrd="0" parTransId="{EA114B53-EC0C-4027-9F68-B63429068687}" sibTransId="{82C2515C-BA21-44CF-AC24-FF9E8011E1F6}"/>
    <dgm:cxn modelId="{EE587797-2DAA-440F-871D-ADB4F41D1E6F}" type="presOf" srcId="{F881E06E-BC2B-4FBA-AF73-E96189BE6DD0}" destId="{5C458FAC-93D7-48C8-A601-6F53710A73B2}" srcOrd="0" destOrd="0" presId="urn:microsoft.com/office/officeart/2011/layout/TabList"/>
    <dgm:cxn modelId="{FDA705A2-B46F-4EBD-BCF6-45024D092892}" srcId="{F881E06E-BC2B-4FBA-AF73-E96189BE6DD0}" destId="{B9682207-8C6A-498F-9839-2B3E453C0CDD}" srcOrd="3" destOrd="0" parTransId="{580141E4-F677-49A2-B063-579BE51D6E2B}" sibTransId="{18F6457D-57C6-4FB3-B55D-FDDA6D907904}"/>
    <dgm:cxn modelId="{2013EAC3-61F4-4212-BF68-973062113F93}" type="presOf" srcId="{1BB36E96-6C1E-4819-9728-C58AD2630488}" destId="{2C88FD73-38C0-4269-997D-6A04B17DC267}" srcOrd="0" destOrd="0" presId="urn:microsoft.com/office/officeart/2011/layout/TabList"/>
    <dgm:cxn modelId="{273F69C4-DBAF-484F-A7B8-C90F9BE9AD5F}" srcId="{F881E06E-BC2B-4FBA-AF73-E96189BE6DD0}" destId="{2F4B1747-9F47-400C-BF2F-0ED872CD97C7}" srcOrd="4" destOrd="0" parTransId="{E83797CA-5130-4F96-BD2A-2D6B6AE1EF49}" sibTransId="{39DBE3E5-EFA2-4BCE-A360-25C8F775AD5B}"/>
    <dgm:cxn modelId="{20E78DD6-85D7-421F-A7AA-5FCFF105640E}" srcId="{F881E06E-BC2B-4FBA-AF73-E96189BE6DD0}" destId="{675E9F44-59FA-4F6E-A27B-745BBFA94FD2}" srcOrd="0" destOrd="0" parTransId="{682A32AA-7B91-4074-982E-AE34514E200B}" sibTransId="{1519B78A-7CAA-4F6F-92AA-BF9A4B460E8E}"/>
    <dgm:cxn modelId="{CBB297B0-466B-4F97-B1A3-3C09E1B57032}" type="presParOf" srcId="{5C458FAC-93D7-48C8-A601-6F53710A73B2}" destId="{BB786D21-0FC4-41B3-9493-570583F75F46}" srcOrd="0" destOrd="0" presId="urn:microsoft.com/office/officeart/2011/layout/TabList"/>
    <dgm:cxn modelId="{4F3A97CC-C56E-4153-A5D3-999269E25739}" type="presParOf" srcId="{BB786D21-0FC4-41B3-9493-570583F75F46}" destId="{63769628-1C97-4339-8C83-3FDB5D3DED87}" srcOrd="0" destOrd="0" presId="urn:microsoft.com/office/officeart/2011/layout/TabList"/>
    <dgm:cxn modelId="{0743B2A0-7A76-46DF-86C6-E5DD80D6E1B8}" type="presParOf" srcId="{BB786D21-0FC4-41B3-9493-570583F75F46}" destId="{ED748349-E10E-4AF1-A2E5-7F17A19975E1}" srcOrd="1" destOrd="0" presId="urn:microsoft.com/office/officeart/2011/layout/TabList"/>
    <dgm:cxn modelId="{56D5EB20-A7ED-43B9-AF4F-F2ECCD9FD029}" type="presParOf" srcId="{BB786D21-0FC4-41B3-9493-570583F75F46}" destId="{0D68440C-8495-4BC8-A961-F3E3B634102E}" srcOrd="2" destOrd="0" presId="urn:microsoft.com/office/officeart/2011/layout/TabList"/>
    <dgm:cxn modelId="{E65C6EAF-8237-444B-8A4D-4AB28579C798}" type="presParOf" srcId="{5C458FAC-93D7-48C8-A601-6F53710A73B2}" destId="{1207498C-2F52-422F-B984-CCF552F24E60}" srcOrd="1" destOrd="0" presId="urn:microsoft.com/office/officeart/2011/layout/TabList"/>
    <dgm:cxn modelId="{568751A5-D18C-489D-8485-831B7564A814}" type="presParOf" srcId="{5C458FAC-93D7-48C8-A601-6F53710A73B2}" destId="{47D94446-33E5-4B71-B3B6-41CDBB4403A2}" srcOrd="2" destOrd="0" presId="urn:microsoft.com/office/officeart/2011/layout/TabList"/>
    <dgm:cxn modelId="{F32846A9-E583-449B-89A4-CF5E6120862D}" type="presParOf" srcId="{47D94446-33E5-4B71-B3B6-41CDBB4403A2}" destId="{696AF518-1EF6-43FF-A880-1A8B7AE52542}" srcOrd="0" destOrd="0" presId="urn:microsoft.com/office/officeart/2011/layout/TabList"/>
    <dgm:cxn modelId="{4E447F09-E6A9-41C6-A35B-91C7A5219400}" type="presParOf" srcId="{47D94446-33E5-4B71-B3B6-41CDBB4403A2}" destId="{B0A61BA8-D6E9-4185-BDFA-60DB122C2EE3}" srcOrd="1" destOrd="0" presId="urn:microsoft.com/office/officeart/2011/layout/TabList"/>
    <dgm:cxn modelId="{9115A1B7-78CF-4C48-83E1-E76A3BA38C97}" type="presParOf" srcId="{47D94446-33E5-4B71-B3B6-41CDBB4403A2}" destId="{E132F528-DA26-426B-8521-97B8DCD58087}" srcOrd="2" destOrd="0" presId="urn:microsoft.com/office/officeart/2011/layout/TabList"/>
    <dgm:cxn modelId="{53D7AB7C-77DB-4918-B22F-FE8B9041119C}" type="presParOf" srcId="{5C458FAC-93D7-48C8-A601-6F53710A73B2}" destId="{B255C107-8B0B-4EA9-9D7B-1E4C751A2DD6}" srcOrd="3" destOrd="0" presId="urn:microsoft.com/office/officeart/2011/layout/TabList"/>
    <dgm:cxn modelId="{9546A3F7-9399-4C6F-87E1-F50DFF7372AE}" type="presParOf" srcId="{5C458FAC-93D7-48C8-A601-6F53710A73B2}" destId="{7037678A-854E-4915-8A9F-8E7398B8ECFA}" srcOrd="4" destOrd="0" presId="urn:microsoft.com/office/officeart/2011/layout/TabList"/>
    <dgm:cxn modelId="{605F56DA-BFE4-4516-9936-4A63287D7EE4}" type="presParOf" srcId="{7037678A-854E-4915-8A9F-8E7398B8ECFA}" destId="{CEBE583A-2A7D-4C64-A131-4FF237543B6A}" srcOrd="0" destOrd="0" presId="urn:microsoft.com/office/officeart/2011/layout/TabList"/>
    <dgm:cxn modelId="{328497DF-8EB8-4572-93C1-51F804613D6A}" type="presParOf" srcId="{7037678A-854E-4915-8A9F-8E7398B8ECFA}" destId="{51CBA975-4DAC-4BF6-BF3D-16728BDB2E75}" srcOrd="1" destOrd="0" presId="urn:microsoft.com/office/officeart/2011/layout/TabList"/>
    <dgm:cxn modelId="{8D53B5EA-E200-49A7-9527-48743E40AB70}" type="presParOf" srcId="{7037678A-854E-4915-8A9F-8E7398B8ECFA}" destId="{7EE32E4E-9307-49D5-96BD-22C8A3B6FD7C}" srcOrd="2" destOrd="0" presId="urn:microsoft.com/office/officeart/2011/layout/TabList"/>
    <dgm:cxn modelId="{D0C491B2-35AC-4085-8CAE-B22A48BF9D38}" type="presParOf" srcId="{5C458FAC-93D7-48C8-A601-6F53710A73B2}" destId="{D1DDC8AD-39D8-491E-83B2-7FA2E9C2F1F3}" srcOrd="5" destOrd="0" presId="urn:microsoft.com/office/officeart/2011/layout/TabList"/>
    <dgm:cxn modelId="{AF0971AA-F77E-4022-8BE8-BEAF449DF736}" type="presParOf" srcId="{5C458FAC-93D7-48C8-A601-6F53710A73B2}" destId="{A1DAEF4C-3A6B-479C-A3B8-7163AAE0E46A}" srcOrd="6" destOrd="0" presId="urn:microsoft.com/office/officeart/2011/layout/TabList"/>
    <dgm:cxn modelId="{6BCF540C-54A6-4F58-B32A-ACB40FDBE958}" type="presParOf" srcId="{A1DAEF4C-3A6B-479C-A3B8-7163AAE0E46A}" destId="{2C88FD73-38C0-4269-997D-6A04B17DC267}" srcOrd="0" destOrd="0" presId="urn:microsoft.com/office/officeart/2011/layout/TabList"/>
    <dgm:cxn modelId="{5EE29D64-71BB-4CDF-BA2C-D1C3F9075C80}" type="presParOf" srcId="{A1DAEF4C-3A6B-479C-A3B8-7163AAE0E46A}" destId="{117BC939-C2C1-4112-BACB-9817CD460542}" srcOrd="1" destOrd="0" presId="urn:microsoft.com/office/officeart/2011/layout/TabList"/>
    <dgm:cxn modelId="{3E02F76D-5AE2-4388-A8BA-682E9F6DC460}" type="presParOf" srcId="{A1DAEF4C-3A6B-479C-A3B8-7163AAE0E46A}" destId="{264B5E00-3BDE-49F0-BA42-D44B8BC5BFA0}" srcOrd="2" destOrd="0" presId="urn:microsoft.com/office/officeart/2011/layout/TabList"/>
    <dgm:cxn modelId="{1A856A61-42F3-4493-BD37-9658A1111261}" type="presParOf" srcId="{5C458FAC-93D7-48C8-A601-6F53710A73B2}" destId="{FE2F2703-314F-4776-A926-10BD24BC4D86}" srcOrd="7" destOrd="0" presId="urn:microsoft.com/office/officeart/2011/layout/TabList"/>
    <dgm:cxn modelId="{56738795-65BA-4CA2-82A9-27A7280718F0}" type="presParOf" srcId="{5C458FAC-93D7-48C8-A601-6F53710A73B2}" destId="{4472B36D-6DAE-4925-979E-690ED3C29FA5}" srcOrd="8" destOrd="0" presId="urn:microsoft.com/office/officeart/2011/layout/TabList"/>
    <dgm:cxn modelId="{AC4FA75D-9A39-4FBB-8DB7-4160D67329A5}" type="presParOf" srcId="{4472B36D-6DAE-4925-979E-690ED3C29FA5}" destId="{E94ACF9E-5162-41ED-855C-409EDBCDC817}" srcOrd="0" destOrd="0" presId="urn:microsoft.com/office/officeart/2011/layout/TabList"/>
    <dgm:cxn modelId="{CAB0554F-C65E-4472-AD32-C16253EFA13F}" type="presParOf" srcId="{4472B36D-6DAE-4925-979E-690ED3C29FA5}" destId="{123A7D61-25CF-46CA-A4D4-73ECF67BE3DA}" srcOrd="1" destOrd="0" presId="urn:microsoft.com/office/officeart/2011/layout/TabList"/>
    <dgm:cxn modelId="{3E495C3D-F51E-4BAB-9C43-C9223EAB5C35}" type="presParOf" srcId="{4472B36D-6DAE-4925-979E-690ED3C29FA5}" destId="{DF1F060F-BDAB-4B9B-9F77-6E15B3C8C399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E7CF0C-BB09-4C5C-B57C-E6BE5B76B0DE}">
      <dsp:nvSpPr>
        <dsp:cNvPr id="0" name=""/>
        <dsp:cNvSpPr/>
      </dsp:nvSpPr>
      <dsp:spPr>
        <a:xfrm rot="5400000">
          <a:off x="-335198" y="338856"/>
          <a:ext cx="2234654" cy="15642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Helvetica Neue Light" panose="02000403000000020004"/>
            </a:rPr>
            <a:t>Planning</a:t>
          </a:r>
        </a:p>
      </dsp:txBody>
      <dsp:txXfrm rot="-5400000">
        <a:off x="0" y="785787"/>
        <a:ext cx="1564258" cy="670396"/>
      </dsp:txXfrm>
    </dsp:sp>
    <dsp:sp modelId="{C600F108-03F4-4C8B-A832-354A6CAE5827}">
      <dsp:nvSpPr>
        <dsp:cNvPr id="0" name=""/>
        <dsp:cNvSpPr/>
      </dsp:nvSpPr>
      <dsp:spPr>
        <a:xfrm rot="5400000">
          <a:off x="5313666" y="-3745749"/>
          <a:ext cx="1452525" cy="89513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Helvetica Neue Light" panose="02000403000000020004"/>
            </a:rPr>
            <a:t>Multi-year revenue and expense projections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Helvetica Neue Light" panose="02000403000000020004"/>
            </a:rPr>
            <a:t>Executive budget planning; establishment of strategic framework and financial scope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Helvetica Neue Light" panose="02000403000000020004"/>
            </a:rPr>
            <a:t>Engagement of the Campus Advisory Committee on Budget 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Helvetica Neue Light" panose="02000403000000020004"/>
            </a:rPr>
            <a:t>Formalizing the budget plan</a:t>
          </a:r>
        </a:p>
      </dsp:txBody>
      <dsp:txXfrm rot="-5400000">
        <a:off x="1564258" y="74565"/>
        <a:ext cx="8880435" cy="1310713"/>
      </dsp:txXfrm>
    </dsp:sp>
    <dsp:sp modelId="{221F3DD4-9D33-4F7A-98FD-69AB4E421920}">
      <dsp:nvSpPr>
        <dsp:cNvPr id="0" name=""/>
        <dsp:cNvSpPr/>
      </dsp:nvSpPr>
      <dsp:spPr>
        <a:xfrm rot="5400000">
          <a:off x="-335198" y="2287885"/>
          <a:ext cx="2234654" cy="156425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solidFill>
                <a:schemeClr val="tx1"/>
              </a:solidFill>
              <a:latin typeface="Helvetica Neue Light" panose="02000403000000020004"/>
            </a:rPr>
            <a:t>Documentation</a:t>
          </a:r>
        </a:p>
      </dsp:txBody>
      <dsp:txXfrm rot="-5400000">
        <a:off x="0" y="2734816"/>
        <a:ext cx="1564258" cy="670396"/>
      </dsp:txXfrm>
    </dsp:sp>
    <dsp:sp modelId="{411D36A9-D3A7-407D-80CC-47C90E73673C}">
      <dsp:nvSpPr>
        <dsp:cNvPr id="0" name=""/>
        <dsp:cNvSpPr/>
      </dsp:nvSpPr>
      <dsp:spPr>
        <a:xfrm rot="5400000">
          <a:off x="5313666" y="-1796721"/>
          <a:ext cx="1452525" cy="895134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Helvetica Neue Light" panose="02000403000000020004"/>
            </a:rPr>
            <a:t>Approval of university budget by Board of Regents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Helvetica Neue Light" panose="02000403000000020004"/>
            </a:rPr>
            <a:t>Allocating budget targets through the use of a </a:t>
          </a:r>
          <a:r>
            <a:rPr lang="en-US" sz="1800" b="1" kern="1200" dirty="0">
              <a:latin typeface="Helvetica Neue Light" panose="02000403000000020004"/>
            </a:rPr>
            <a:t>budget model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>
              <a:latin typeface="Helvetica Neue Light" panose="02000403000000020004"/>
            </a:rPr>
            <a:t>Executing the budget plan </a:t>
          </a:r>
        </a:p>
      </dsp:txBody>
      <dsp:txXfrm rot="-5400000">
        <a:off x="1564258" y="2023593"/>
        <a:ext cx="8880435" cy="13107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F060F-BDAB-4B9B-9F77-6E15B3C8C399}">
      <dsp:nvSpPr>
        <dsp:cNvPr id="0" name=""/>
        <dsp:cNvSpPr/>
      </dsp:nvSpPr>
      <dsp:spPr>
        <a:xfrm>
          <a:off x="-105507" y="3247850"/>
          <a:ext cx="96012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4B5E00-3BDE-49F0-BA42-D44B8BC5BFA0}">
      <dsp:nvSpPr>
        <dsp:cNvPr id="0" name=""/>
        <dsp:cNvSpPr/>
      </dsp:nvSpPr>
      <dsp:spPr>
        <a:xfrm>
          <a:off x="-105507" y="2600259"/>
          <a:ext cx="96012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E32E4E-9307-49D5-96BD-22C8A3B6FD7C}">
      <dsp:nvSpPr>
        <dsp:cNvPr id="0" name=""/>
        <dsp:cNvSpPr/>
      </dsp:nvSpPr>
      <dsp:spPr>
        <a:xfrm>
          <a:off x="-105507" y="1942941"/>
          <a:ext cx="96012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32F528-DA26-426B-8521-97B8DCD58087}">
      <dsp:nvSpPr>
        <dsp:cNvPr id="0" name=""/>
        <dsp:cNvSpPr/>
      </dsp:nvSpPr>
      <dsp:spPr>
        <a:xfrm>
          <a:off x="-105507" y="1285622"/>
          <a:ext cx="96012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68440C-8495-4BC8-A961-F3E3B634102E}">
      <dsp:nvSpPr>
        <dsp:cNvPr id="0" name=""/>
        <dsp:cNvSpPr/>
      </dsp:nvSpPr>
      <dsp:spPr>
        <a:xfrm>
          <a:off x="-105507" y="628303"/>
          <a:ext cx="9601200" cy="0"/>
        </a:xfrm>
        <a:prstGeom prst="line">
          <a:avLst/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769628-1C97-4339-8C83-3FDB5D3DED87}">
      <dsp:nvSpPr>
        <dsp:cNvPr id="0" name=""/>
        <dsp:cNvSpPr/>
      </dsp:nvSpPr>
      <dsp:spPr>
        <a:xfrm>
          <a:off x="2179789" y="0"/>
          <a:ext cx="7526918" cy="62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Develop a flexible budget model that aligns financial resources with campus vision, mission, and strategic priorities as a student-centered, urban-serving research university</a:t>
          </a:r>
        </a:p>
      </dsp:txBody>
      <dsp:txXfrm>
        <a:off x="2179789" y="0"/>
        <a:ext cx="7526918" cy="626018"/>
      </dsp:txXfrm>
    </dsp:sp>
    <dsp:sp modelId="{ED748349-E10E-4AF1-A2E5-7F17A19975E1}">
      <dsp:nvSpPr>
        <dsp:cNvPr id="0" name=""/>
        <dsp:cNvSpPr/>
      </dsp:nvSpPr>
      <dsp:spPr>
        <a:xfrm>
          <a:off x="0" y="0"/>
          <a:ext cx="1731367" cy="62601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1</a:t>
          </a:r>
        </a:p>
      </dsp:txBody>
      <dsp:txXfrm>
        <a:off x="30565" y="30565"/>
        <a:ext cx="1670237" cy="595453"/>
      </dsp:txXfrm>
    </dsp:sp>
    <dsp:sp modelId="{696AF518-1EF6-43FF-A880-1A8B7AE52542}">
      <dsp:nvSpPr>
        <dsp:cNvPr id="0" name=""/>
        <dsp:cNvSpPr/>
      </dsp:nvSpPr>
      <dsp:spPr>
        <a:xfrm>
          <a:off x="2179789" y="624327"/>
          <a:ext cx="7526918" cy="62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Ensure and support continuous improvement in academic quality, scholarship, and student success </a:t>
          </a:r>
        </a:p>
      </dsp:txBody>
      <dsp:txXfrm>
        <a:off x="2179789" y="624327"/>
        <a:ext cx="7526918" cy="626018"/>
      </dsp:txXfrm>
    </dsp:sp>
    <dsp:sp modelId="{B0A61BA8-D6E9-4185-BDFA-60DB122C2EE3}">
      <dsp:nvSpPr>
        <dsp:cNvPr id="0" name=""/>
        <dsp:cNvSpPr/>
      </dsp:nvSpPr>
      <dsp:spPr>
        <a:xfrm>
          <a:off x="0" y="657319"/>
          <a:ext cx="1731367" cy="62601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2920768"/>
            <a:satOff val="-10601"/>
            <a:lumOff val="9853"/>
            <a:alphaOff val="0"/>
          </a:schemeClr>
        </a:solidFill>
        <a:ln w="12700" cap="flat" cmpd="sng" algn="ctr">
          <a:solidFill>
            <a:schemeClr val="accent3">
              <a:hueOff val="-2920768"/>
              <a:satOff val="-10601"/>
              <a:lumOff val="98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2</a:t>
          </a:r>
        </a:p>
      </dsp:txBody>
      <dsp:txXfrm>
        <a:off x="30565" y="687884"/>
        <a:ext cx="1670237" cy="595453"/>
      </dsp:txXfrm>
    </dsp:sp>
    <dsp:sp modelId="{CEBE583A-2A7D-4C64-A131-4FF237543B6A}">
      <dsp:nvSpPr>
        <dsp:cNvPr id="0" name=""/>
        <dsp:cNvSpPr/>
      </dsp:nvSpPr>
      <dsp:spPr>
        <a:xfrm>
          <a:off x="2179789" y="1281646"/>
          <a:ext cx="7526918" cy="62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While promoting fiscal responsibility and financial sustainability, provide a simple, predictable, and transparent methodology for allocating resources and managing associated costs </a:t>
          </a:r>
        </a:p>
      </dsp:txBody>
      <dsp:txXfrm>
        <a:off x="2179789" y="1281646"/>
        <a:ext cx="7526918" cy="626018"/>
      </dsp:txXfrm>
    </dsp:sp>
    <dsp:sp modelId="{51CBA975-4DAC-4BF6-BF3D-16728BDB2E75}">
      <dsp:nvSpPr>
        <dsp:cNvPr id="0" name=""/>
        <dsp:cNvSpPr/>
      </dsp:nvSpPr>
      <dsp:spPr>
        <a:xfrm>
          <a:off x="0" y="1314638"/>
          <a:ext cx="1731367" cy="62601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5841537"/>
            <a:satOff val="-21202"/>
            <a:lumOff val="19706"/>
            <a:alphaOff val="0"/>
          </a:schemeClr>
        </a:solidFill>
        <a:ln w="12700" cap="flat" cmpd="sng" algn="ctr">
          <a:solidFill>
            <a:schemeClr val="accent3">
              <a:hueOff val="-5841537"/>
              <a:satOff val="-21202"/>
              <a:lumOff val="19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3</a:t>
          </a:r>
        </a:p>
      </dsp:txBody>
      <dsp:txXfrm>
        <a:off x="30565" y="1345203"/>
        <a:ext cx="1670237" cy="595453"/>
      </dsp:txXfrm>
    </dsp:sp>
    <dsp:sp modelId="{2C88FD73-38C0-4269-997D-6A04B17DC267}">
      <dsp:nvSpPr>
        <dsp:cNvPr id="0" name=""/>
        <dsp:cNvSpPr/>
      </dsp:nvSpPr>
      <dsp:spPr>
        <a:xfrm>
          <a:off x="2179789" y="1938965"/>
          <a:ext cx="7526918" cy="62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Building on the strengths of CU Denver, include incentives for achieving growth, efficiency, effectiveness, innovation, and entrepreneurship </a:t>
          </a:r>
        </a:p>
      </dsp:txBody>
      <dsp:txXfrm>
        <a:off x="2179789" y="1938965"/>
        <a:ext cx="7526918" cy="626018"/>
      </dsp:txXfrm>
    </dsp:sp>
    <dsp:sp modelId="{117BC939-C2C1-4112-BACB-9817CD460542}">
      <dsp:nvSpPr>
        <dsp:cNvPr id="0" name=""/>
        <dsp:cNvSpPr/>
      </dsp:nvSpPr>
      <dsp:spPr>
        <a:xfrm>
          <a:off x="0" y="1971956"/>
          <a:ext cx="1731367" cy="62601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8762305"/>
            <a:satOff val="-31802"/>
            <a:lumOff val="29559"/>
            <a:alphaOff val="0"/>
          </a:schemeClr>
        </a:solidFill>
        <a:ln w="12700" cap="flat" cmpd="sng" algn="ctr">
          <a:solidFill>
            <a:schemeClr val="accent3">
              <a:hueOff val="-8762305"/>
              <a:satOff val="-31802"/>
              <a:lumOff val="295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4</a:t>
          </a:r>
        </a:p>
      </dsp:txBody>
      <dsp:txXfrm>
        <a:off x="30565" y="2002521"/>
        <a:ext cx="1670237" cy="595453"/>
      </dsp:txXfrm>
    </dsp:sp>
    <dsp:sp modelId="{E94ACF9E-5162-41ED-855C-409EDBCDC817}">
      <dsp:nvSpPr>
        <dsp:cNvPr id="0" name=""/>
        <dsp:cNvSpPr/>
      </dsp:nvSpPr>
      <dsp:spPr>
        <a:xfrm>
          <a:off x="2179789" y="2596284"/>
          <a:ext cx="7526918" cy="6260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l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Helvetica Neue Light" panose="02000403000000020004"/>
              <a:ea typeface="+mn-ea"/>
              <a:cs typeface="+mn-cs"/>
            </a:rPr>
            <a:t>Reflect a shared commitment for the fiscal health of the campus and promote collaboration and accountability across all academic and administrative units</a:t>
          </a:r>
        </a:p>
      </dsp:txBody>
      <dsp:txXfrm>
        <a:off x="2179789" y="2596284"/>
        <a:ext cx="7526918" cy="626018"/>
      </dsp:txXfrm>
    </dsp:sp>
    <dsp:sp modelId="{123A7D61-25CF-46CA-A4D4-73ECF67BE3DA}">
      <dsp:nvSpPr>
        <dsp:cNvPr id="0" name=""/>
        <dsp:cNvSpPr/>
      </dsp:nvSpPr>
      <dsp:spPr>
        <a:xfrm>
          <a:off x="0" y="2629275"/>
          <a:ext cx="1731367" cy="626018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-11683074"/>
            <a:satOff val="-42403"/>
            <a:lumOff val="39412"/>
            <a:alphaOff val="0"/>
          </a:schemeClr>
        </a:solidFill>
        <a:ln w="12700" cap="flat" cmpd="sng" algn="ctr">
          <a:solidFill>
            <a:schemeClr val="accent3">
              <a:hueOff val="-11683074"/>
              <a:satOff val="-42403"/>
              <a:lumOff val="3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>
              <a:effectLst>
                <a:innerShdw blurRad="114300">
                  <a:prstClr val="white"/>
                </a:innerShdw>
              </a:effectLst>
              <a:latin typeface="Helvetica Neue Light" panose="02000403000000020004"/>
              <a:ea typeface="+mn-ea"/>
              <a:cs typeface="+mn-cs"/>
            </a:rPr>
            <a:t>5</a:t>
          </a:r>
        </a:p>
      </dsp:txBody>
      <dsp:txXfrm>
        <a:off x="30565" y="2659840"/>
        <a:ext cx="1670237" cy="5954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0.08347</cdr:x>
      <cdr:y>0.4119</cdr:y>
    </cdr:from>
    <cdr:to>
      <cdr:x>0.97432</cdr:x>
      <cdr:y>0.41424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CE810CC5-B53A-06BE-48CB-1DBDAE1A4AC9}"/>
            </a:ext>
          </a:extLst>
        </cdr:cNvPr>
        <cdr:cNvCxnSpPr/>
      </cdr:nvCxnSpPr>
      <cdr:spPr>
        <a:xfrm xmlns:a="http://schemas.openxmlformats.org/drawingml/2006/main">
          <a:off x="495301" y="1681164"/>
          <a:ext cx="5286375" cy="9525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2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0.82603</cdr:x>
      <cdr:y>0.28884</cdr:y>
    </cdr:from>
    <cdr:to>
      <cdr:x>1</cdr:x>
      <cdr:y>0.39598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1BF5375-7CB4-EDBB-83FB-5E64B07696E1}"/>
            </a:ext>
          </a:extLst>
        </cdr:cNvPr>
        <cdr:cNvSpPr txBox="1"/>
      </cdr:nvSpPr>
      <cdr:spPr>
        <a:xfrm xmlns:a="http://schemas.openxmlformats.org/drawingml/2006/main">
          <a:off x="5033245" y="1232532"/>
          <a:ext cx="1060015" cy="4572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000" dirty="0">
              <a:latin typeface="Helvetica Neue Light" panose="02000403000000020004"/>
            </a:rPr>
            <a:t>Campus Total = +12%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3896D9-52AF-C91F-167E-2A4D73099C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97323-CFC9-DF77-BD8F-C12A77962D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FABFFE3-34F9-2549-88A1-3B2E5D1B5BC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1D72C4-B91A-EA6A-B1A8-819E39491A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5DDC7-E4BD-423D-BF8B-8F84FCBCE9F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B1B3AF2-122C-1F46-BDB8-6BF77E938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3933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821457-9F60-0E48-BF0C-64CA63EFC662}" type="datetimeFigureOut">
              <a:rPr lang="en-US" smtClean="0"/>
              <a:t>10/10/2024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DC70E8D-5F17-2A4E-AB1B-A57F9FCFE6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3477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9536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850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187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737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0217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7271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388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6776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04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401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2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08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537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313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484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25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34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84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8682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C70E8D-5F17-2A4E-AB1B-A57F9FCFE6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882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jpe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8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2">
            <a:extLst>
              <a:ext uri="{FF2B5EF4-FFF2-40B4-BE49-F238E27FC236}">
                <a16:creationId xmlns:a16="http://schemas.microsoft.com/office/drawing/2014/main" id="{BF82C916-B058-7E32-B05E-BDA56D9F84CB}"/>
              </a:ext>
            </a:extLst>
          </p:cNvPr>
          <p:cNvSpPr>
            <a:spLocks/>
          </p:cNvSpPr>
          <p:nvPr userDrawn="1"/>
        </p:nvSpPr>
        <p:spPr>
          <a:xfrm rot="10800000">
            <a:off x="2966467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1016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1A13A3-B800-E476-45C1-4C5972EC952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F39EE8F3-2AF2-21AE-5162-32C3C0E0B7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792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White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245038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45038" h="6868274">
                <a:moveTo>
                  <a:pt x="1284" y="6868274"/>
                </a:moveTo>
                <a:lnTo>
                  <a:pt x="0" y="0"/>
                </a:lnTo>
                <a:lnTo>
                  <a:pt x="9245038" y="0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 descr="A picture containing icon&#10;&#10;Description automatically generated">
            <a:extLst>
              <a:ext uri="{FF2B5EF4-FFF2-40B4-BE49-F238E27FC236}">
                <a16:creationId xmlns:a16="http://schemas.microsoft.com/office/drawing/2014/main" id="{89B6B1E7-D92D-BFA5-49CE-89170C8366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6096000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30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A378C30-DD3D-2736-52E1-5E927FEC0407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342911-BBA1-C5A5-9265-BC0D80CFEF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99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74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C1E6BC06-5DED-8EB3-9CA2-F29DF4BC15FA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23E9E3-38F6-62FE-530D-CA5450556F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37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A9918-E728-7046-EBEB-B84CD723EE2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4" y="6096000"/>
            <a:ext cx="1490594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81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D9B0837F-9232-B43A-49AC-D5BCE37160D4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B27C1-D41A-9F7C-4D0A-5F1E6CC005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653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4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061449-2D5D-BEE0-9848-8F921DBD6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A2CC5E-40B2-D609-898F-7739E36AEA9D}"/>
              </a:ext>
            </a:extLst>
          </p:cNvPr>
          <p:cNvSpPr/>
          <p:nvPr userDrawn="1"/>
        </p:nvSpPr>
        <p:spPr>
          <a:xfrm>
            <a:off x="7521765" y="5486400"/>
            <a:ext cx="4670233" cy="1371600"/>
          </a:xfrm>
          <a:custGeom>
            <a:avLst/>
            <a:gdLst>
              <a:gd name="connsiteX0" fmla="*/ 0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0 w 4648200"/>
              <a:gd name="connsiteY4" fmla="*/ 0 h 1371600"/>
              <a:gd name="connsiteX0" fmla="*/ 29745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97456 w 4648200"/>
              <a:gd name="connsiteY4" fmla="*/ 0 h 1371600"/>
              <a:gd name="connsiteX0" fmla="*/ 473726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473726 w 4648200"/>
              <a:gd name="connsiteY4" fmla="*/ 0 h 1371600"/>
              <a:gd name="connsiteX0" fmla="*/ 286439 w 4648200"/>
              <a:gd name="connsiteY0" fmla="*/ 0 h 1371600"/>
              <a:gd name="connsiteX1" fmla="*/ 4648200 w 4648200"/>
              <a:gd name="connsiteY1" fmla="*/ 0 h 1371600"/>
              <a:gd name="connsiteX2" fmla="*/ 4648200 w 4648200"/>
              <a:gd name="connsiteY2" fmla="*/ 1371600 h 1371600"/>
              <a:gd name="connsiteX3" fmla="*/ 0 w 4648200"/>
              <a:gd name="connsiteY3" fmla="*/ 1371600 h 1371600"/>
              <a:gd name="connsiteX4" fmla="*/ 286439 w 4648200"/>
              <a:gd name="connsiteY4" fmla="*/ 0 h 1371600"/>
              <a:gd name="connsiteX0" fmla="*/ 308472 w 4670233"/>
              <a:gd name="connsiteY0" fmla="*/ 0 h 1371600"/>
              <a:gd name="connsiteX1" fmla="*/ 4670233 w 4670233"/>
              <a:gd name="connsiteY1" fmla="*/ 0 h 1371600"/>
              <a:gd name="connsiteX2" fmla="*/ 4670233 w 4670233"/>
              <a:gd name="connsiteY2" fmla="*/ 1371600 h 1371600"/>
              <a:gd name="connsiteX3" fmla="*/ 0 w 4670233"/>
              <a:gd name="connsiteY3" fmla="*/ 1371600 h 1371600"/>
              <a:gd name="connsiteX4" fmla="*/ 308472 w 4670233"/>
              <a:gd name="connsiteY4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33" h="1371600">
                <a:moveTo>
                  <a:pt x="308472" y="0"/>
                </a:moveTo>
                <a:lnTo>
                  <a:pt x="4670233" y="0"/>
                </a:lnTo>
                <a:lnTo>
                  <a:pt x="4670233" y="1371600"/>
                </a:lnTo>
                <a:lnTo>
                  <a:pt x="0" y="1371600"/>
                </a:lnTo>
                <a:lnTo>
                  <a:pt x="308472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9022615" cy="6868274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1284 w 9133827"/>
              <a:gd name="connsiteY0" fmla="*/ 6868274 h 6868274"/>
              <a:gd name="connsiteX1" fmla="*/ 0 w 9133827"/>
              <a:gd name="connsiteY1" fmla="*/ 0 h 6868274"/>
              <a:gd name="connsiteX2" fmla="*/ 9133827 w 9133827"/>
              <a:gd name="connsiteY2" fmla="*/ 0 h 6868274"/>
              <a:gd name="connsiteX3" fmla="*/ 7520264 w 9133827"/>
              <a:gd name="connsiteY3" fmla="*/ 6868274 h 6868274"/>
              <a:gd name="connsiteX4" fmla="*/ 1284 w 9133827"/>
              <a:gd name="connsiteY4" fmla="*/ 6868274 h 6868274"/>
              <a:gd name="connsiteX0" fmla="*/ 1284 w 9047329"/>
              <a:gd name="connsiteY0" fmla="*/ 6868274 h 6868274"/>
              <a:gd name="connsiteX1" fmla="*/ 0 w 9047329"/>
              <a:gd name="connsiteY1" fmla="*/ 0 h 6868274"/>
              <a:gd name="connsiteX2" fmla="*/ 9047329 w 9047329"/>
              <a:gd name="connsiteY2" fmla="*/ 24714 h 6868274"/>
              <a:gd name="connsiteX3" fmla="*/ 7520264 w 9047329"/>
              <a:gd name="connsiteY3" fmla="*/ 6868274 h 6868274"/>
              <a:gd name="connsiteX4" fmla="*/ 1284 w 9047329"/>
              <a:gd name="connsiteY4" fmla="*/ 6868274 h 6868274"/>
              <a:gd name="connsiteX0" fmla="*/ 1284 w 9022615"/>
              <a:gd name="connsiteY0" fmla="*/ 6868274 h 6868274"/>
              <a:gd name="connsiteX1" fmla="*/ 0 w 9022615"/>
              <a:gd name="connsiteY1" fmla="*/ 0 h 6868274"/>
              <a:gd name="connsiteX2" fmla="*/ 9022615 w 9022615"/>
              <a:gd name="connsiteY2" fmla="*/ 12357 h 6868274"/>
              <a:gd name="connsiteX3" fmla="*/ 7520264 w 9022615"/>
              <a:gd name="connsiteY3" fmla="*/ 6868274 h 6868274"/>
              <a:gd name="connsiteX4" fmla="*/ 1284 w 9022615"/>
              <a:gd name="connsiteY4" fmla="*/ 6868274 h 686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2615" h="6868274">
                <a:moveTo>
                  <a:pt x="1284" y="6868274"/>
                </a:moveTo>
                <a:lnTo>
                  <a:pt x="0" y="0"/>
                </a:lnTo>
                <a:lnTo>
                  <a:pt x="9022615" y="12357"/>
                </a:lnTo>
                <a:lnTo>
                  <a:pt x="7520264" y="6868274"/>
                </a:lnTo>
                <a:lnTo>
                  <a:pt x="1284" y="6868274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bg1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426B61-3B40-2FDB-79EE-869F10FC2C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216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Teal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3C5AE800-2588-AD92-1E60-F497F60A0CAD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  <a:gd name="connsiteX0" fmla="*/ 4604 w 9072177"/>
              <a:gd name="connsiteY0" fmla="*/ 1851025 h 1851025"/>
              <a:gd name="connsiteX1" fmla="*/ 0 w 9072177"/>
              <a:gd name="connsiteY1" fmla="*/ 0 h 1851025"/>
              <a:gd name="connsiteX2" fmla="*/ 9072177 w 9072177"/>
              <a:gd name="connsiteY2" fmla="*/ 10886 h 1851025"/>
              <a:gd name="connsiteX3" fmla="*/ 9066621 w 9072177"/>
              <a:gd name="connsiteY3" fmla="*/ 1851025 h 1851025"/>
              <a:gd name="connsiteX4" fmla="*/ 4604 w 9072177"/>
              <a:gd name="connsiteY4" fmla="*/ 1851025 h 1851025"/>
              <a:gd name="connsiteX0" fmla="*/ 184 w 9067757"/>
              <a:gd name="connsiteY0" fmla="*/ 1861185 h 1861185"/>
              <a:gd name="connsiteX1" fmla="*/ 5740 w 9067757"/>
              <a:gd name="connsiteY1" fmla="*/ 0 h 1861185"/>
              <a:gd name="connsiteX2" fmla="*/ 9067757 w 9067757"/>
              <a:gd name="connsiteY2" fmla="*/ 21046 h 1861185"/>
              <a:gd name="connsiteX3" fmla="*/ 9062201 w 9067757"/>
              <a:gd name="connsiteY3" fmla="*/ 1861185 h 1861185"/>
              <a:gd name="connsiteX4" fmla="*/ 184 w 9067757"/>
              <a:gd name="connsiteY4" fmla="*/ 1861185 h 1861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757" h="1861185">
                <a:moveTo>
                  <a:pt x="184" y="1861185"/>
                </a:moveTo>
                <a:cubicBezTo>
                  <a:pt x="-1351" y="1244177"/>
                  <a:pt x="7275" y="617008"/>
                  <a:pt x="5740" y="0"/>
                </a:cubicBezTo>
                <a:lnTo>
                  <a:pt x="9067757" y="21046"/>
                </a:lnTo>
                <a:lnTo>
                  <a:pt x="9062201" y="1861185"/>
                </a:lnTo>
                <a:lnTo>
                  <a:pt x="184" y="1861185"/>
                </a:lnTo>
                <a:close/>
              </a:path>
            </a:pathLst>
          </a:cu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83175" y="0"/>
            <a:ext cx="2408825" cy="686452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8825"/>
              <a:gd name="connsiteY0" fmla="*/ 0 h 6864524"/>
              <a:gd name="connsiteX1" fmla="*/ 2408825 w 2408825"/>
              <a:gd name="connsiteY1" fmla="*/ 6524 h 6864524"/>
              <a:gd name="connsiteX2" fmla="*/ 2408825 w 2408825"/>
              <a:gd name="connsiteY2" fmla="*/ 6864524 h 6864524"/>
              <a:gd name="connsiteX3" fmla="*/ 1891604 w 2408825"/>
              <a:gd name="connsiteY3" fmla="*/ 6864524 h 6864524"/>
              <a:gd name="connsiteX4" fmla="*/ 0 w 2408825"/>
              <a:gd name="connsiteY4" fmla="*/ 0 h 6864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8825" h="6864524">
                <a:moveTo>
                  <a:pt x="0" y="0"/>
                </a:moveTo>
                <a:lnTo>
                  <a:pt x="2408825" y="6524"/>
                </a:lnTo>
                <a:lnTo>
                  <a:pt x="2408825" y="6864524"/>
                </a:lnTo>
                <a:lnTo>
                  <a:pt x="1891604" y="686452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093F-0A08-D53C-9860-F75E6FA1BBDD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E11D685-A964-951D-8626-04D3F1EEF1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72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5 - Gold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B6852F7C-98BC-B46E-192D-2D2F109126AA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3602038"/>
            <a:ext cx="9372599" cy="1884362"/>
          </a:xfrm>
        </p:spPr>
        <p:txBody>
          <a:bodyPr lIns="45720" rIns="45720">
            <a:normAutofit/>
          </a:bodyPr>
          <a:lstStyle>
            <a:lvl1pPr marL="0" indent="0" algn="l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32 PT HELVETICA NEUE BOLD CONDENSED IN ALL-CAPS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358979"/>
            <a:ext cx="9448799" cy="3070021"/>
          </a:xfrm>
          <a:prstGeom prst="rect">
            <a:avLst/>
          </a:prstGeom>
          <a:noFill/>
        </p:spPr>
        <p:txBody>
          <a:bodyPr rIns="914400" anchor="b" anchorCtr="0">
            <a:normAutofit/>
          </a:bodyPr>
          <a:lstStyle>
            <a:lvl1pPr marL="0" indent="0" algn="l">
              <a:buNone/>
              <a:defRPr sz="54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4" name="Rectangle 22">
            <a:extLst>
              <a:ext uri="{FF2B5EF4-FFF2-40B4-BE49-F238E27FC236}">
                <a16:creationId xmlns:a16="http://schemas.microsoft.com/office/drawing/2014/main" id="{7F3515DE-FF95-3A47-8F9A-52CBE5CBE3A0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79639" y="0"/>
            <a:ext cx="2402078" cy="6858174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402476"/>
              <a:gd name="connsiteY0" fmla="*/ 0 h 6858174"/>
              <a:gd name="connsiteX1" fmla="*/ 2402476 w 2402476"/>
              <a:gd name="connsiteY1" fmla="*/ 174 h 6858174"/>
              <a:gd name="connsiteX2" fmla="*/ 2402476 w 2402476"/>
              <a:gd name="connsiteY2" fmla="*/ 6858174 h 6858174"/>
              <a:gd name="connsiteX3" fmla="*/ 1885255 w 2402476"/>
              <a:gd name="connsiteY3" fmla="*/ 6858174 h 6858174"/>
              <a:gd name="connsiteX4" fmla="*/ 0 w 2402476"/>
              <a:gd name="connsiteY4" fmla="*/ 0 h 685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02476" h="6858174">
                <a:moveTo>
                  <a:pt x="0" y="0"/>
                </a:moveTo>
                <a:lnTo>
                  <a:pt x="2402476" y="174"/>
                </a:lnTo>
                <a:lnTo>
                  <a:pt x="2402476" y="6858174"/>
                </a:lnTo>
                <a:lnTo>
                  <a:pt x="1885255" y="68581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EA13B-F68A-5C62-C220-67BBAF2177B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4712C076-73D2-1D7B-B0F4-A13B35C9D1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69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2">
            <a:extLst>
              <a:ext uri="{FF2B5EF4-FFF2-40B4-BE49-F238E27FC236}">
                <a16:creationId xmlns:a16="http://schemas.microsoft.com/office/drawing/2014/main" id="{2A0DC607-7DFE-4054-0052-95EDED72B0A7}"/>
              </a:ext>
            </a:extLst>
          </p:cNvPr>
          <p:cNvSpPr>
            <a:spLocks/>
          </p:cNvSpPr>
          <p:nvPr userDrawn="1"/>
        </p:nvSpPr>
        <p:spPr>
          <a:xfrm flipV="1">
            <a:off x="10757396" y="0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BCCBD543-5F87-767D-C757-9207D263FD96}"/>
              </a:ext>
            </a:extLst>
          </p:cNvPr>
          <p:cNvSpPr>
            <a:spLocks/>
          </p:cNvSpPr>
          <p:nvPr userDrawn="1"/>
        </p:nvSpPr>
        <p:spPr>
          <a:xfrm flipV="1">
            <a:off x="10418064" y="-4399"/>
            <a:ext cx="1781152" cy="6886836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53662"/>
              <a:gd name="connsiteY0" fmla="*/ 0 h 6899358"/>
              <a:gd name="connsiteX1" fmla="*/ 2053662 w 2053662"/>
              <a:gd name="connsiteY1" fmla="*/ 5400 h 6899358"/>
              <a:gd name="connsiteX2" fmla="*/ 2047313 w 2053662"/>
              <a:gd name="connsiteY2" fmla="*/ 6884672 h 6899358"/>
              <a:gd name="connsiteX3" fmla="*/ 1891604 w 2053662"/>
              <a:gd name="connsiteY3" fmla="*/ 6899358 h 6899358"/>
              <a:gd name="connsiteX4" fmla="*/ 0 w 2053662"/>
              <a:gd name="connsiteY4" fmla="*/ 0 h 6899358"/>
              <a:gd name="connsiteX0" fmla="*/ 0 w 2062016"/>
              <a:gd name="connsiteY0" fmla="*/ 0 h 6903769"/>
              <a:gd name="connsiteX1" fmla="*/ 2053662 w 2062016"/>
              <a:gd name="connsiteY1" fmla="*/ 5400 h 6903769"/>
              <a:gd name="connsiteX2" fmla="*/ 2062016 w 2062016"/>
              <a:gd name="connsiteY2" fmla="*/ 6903769 h 6903769"/>
              <a:gd name="connsiteX3" fmla="*/ 1891604 w 2062016"/>
              <a:gd name="connsiteY3" fmla="*/ 6899358 h 6903769"/>
              <a:gd name="connsiteX4" fmla="*/ 0 w 2062016"/>
              <a:gd name="connsiteY4" fmla="*/ 0 h 6903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2016" h="6903769">
                <a:moveTo>
                  <a:pt x="0" y="0"/>
                </a:moveTo>
                <a:lnTo>
                  <a:pt x="2053662" y="5400"/>
                </a:lnTo>
                <a:cubicBezTo>
                  <a:pt x="2053662" y="2287897"/>
                  <a:pt x="2062016" y="4621272"/>
                  <a:pt x="2062016" y="6903769"/>
                </a:cubicBezTo>
                <a:lnTo>
                  <a:pt x="1891604" y="689935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7C27E07-8B41-CB2F-B67A-0FF70456B396}"/>
              </a:ext>
            </a:extLst>
          </p:cNvPr>
          <p:cNvSpPr/>
          <p:nvPr userDrawn="1"/>
        </p:nvSpPr>
        <p:spPr>
          <a:xfrm>
            <a:off x="0" y="5486399"/>
            <a:ext cx="2247900" cy="13382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EABFB1-8A2D-1AF6-B5AF-43D4F57D19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0" y="1638301"/>
            <a:ext cx="8496300" cy="2247900"/>
          </a:xfrm>
          <a:prstGeom prst="rect">
            <a:avLst/>
          </a:prstGeom>
          <a:noFill/>
        </p:spPr>
        <p:txBody>
          <a:bodyPr lIns="45720" rIns="45720" anchor="b">
            <a:noAutofit/>
          </a:bodyPr>
          <a:lstStyle>
            <a:lvl1pPr algn="ctr">
              <a:defRPr sz="5400"/>
            </a:lvl1pPr>
          </a:lstStyle>
          <a:p>
            <a:pPr lvl="0"/>
            <a:r>
              <a:rPr lang="en-US" dirty="0"/>
              <a:t>54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BDE8C-085A-23E2-37B1-7AA133F51F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66900" y="3886201"/>
            <a:ext cx="84963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32PT HELVETICA NEUE BOLD CONDENSED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F65DF-5549-368C-117A-3088FBC9C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CF0EE936-3175-9F87-F00D-2D0054EBCB98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5463" y="5784787"/>
            <a:ext cx="1434604" cy="111473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B54BBAB5-87FF-FD8B-50DE-D531D5BF5AD5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-866" y="0"/>
            <a:ext cx="1774802" cy="690879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7036676"/>
              <a:gd name="connsiteX1" fmla="*/ 2396125 w 2396125"/>
              <a:gd name="connsiteY1" fmla="*/ 0 h 7036676"/>
              <a:gd name="connsiteX2" fmla="*/ 2049284 w 2396125"/>
              <a:gd name="connsiteY2" fmla="*/ 7036676 h 7036676"/>
              <a:gd name="connsiteX3" fmla="*/ 1878904 w 2396125"/>
              <a:gd name="connsiteY3" fmla="*/ 6858000 h 7036676"/>
              <a:gd name="connsiteX4" fmla="*/ 0 w 2396125"/>
              <a:gd name="connsiteY4" fmla="*/ 12526 h 7036676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028263 w 2396125"/>
              <a:gd name="connsiteY2" fmla="*/ 6836979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028263"/>
              <a:gd name="connsiteY0" fmla="*/ 0 h 6845474"/>
              <a:gd name="connsiteX1" fmla="*/ 1870607 w 2028263"/>
              <a:gd name="connsiteY1" fmla="*/ 523501 h 6845474"/>
              <a:gd name="connsiteX2" fmla="*/ 2028263 w 2028263"/>
              <a:gd name="connsiteY2" fmla="*/ 6824453 h 6845474"/>
              <a:gd name="connsiteX3" fmla="*/ 1878904 w 2028263"/>
              <a:gd name="connsiteY3" fmla="*/ 6845474 h 6845474"/>
              <a:gd name="connsiteX4" fmla="*/ 0 w 2028263"/>
              <a:gd name="connsiteY4" fmla="*/ 0 h 6845474"/>
              <a:gd name="connsiteX0" fmla="*/ 0 w 2028263"/>
              <a:gd name="connsiteY0" fmla="*/ 23037 h 6868511"/>
              <a:gd name="connsiteX1" fmla="*/ 2028262 w 2028263"/>
              <a:gd name="connsiteY1" fmla="*/ 0 h 6868511"/>
              <a:gd name="connsiteX2" fmla="*/ 2028263 w 2028263"/>
              <a:gd name="connsiteY2" fmla="*/ 6847490 h 6868511"/>
              <a:gd name="connsiteX3" fmla="*/ 1878904 w 2028263"/>
              <a:gd name="connsiteY3" fmla="*/ 6868511 h 6868511"/>
              <a:gd name="connsiteX4" fmla="*/ 0 w 2028263"/>
              <a:gd name="connsiteY4" fmla="*/ 23037 h 6868511"/>
              <a:gd name="connsiteX0" fmla="*/ 0 w 2034613"/>
              <a:gd name="connsiteY0" fmla="*/ 23037 h 6868511"/>
              <a:gd name="connsiteX1" fmla="*/ 2028262 w 2034613"/>
              <a:gd name="connsiteY1" fmla="*/ 0 h 6868511"/>
              <a:gd name="connsiteX2" fmla="*/ 2034613 w 2034613"/>
              <a:gd name="connsiteY2" fmla="*/ 6860190 h 6868511"/>
              <a:gd name="connsiteX3" fmla="*/ 1878904 w 2034613"/>
              <a:gd name="connsiteY3" fmla="*/ 6868511 h 6868511"/>
              <a:gd name="connsiteX4" fmla="*/ 0 w 2034613"/>
              <a:gd name="connsiteY4" fmla="*/ 23037 h 6868511"/>
              <a:gd name="connsiteX0" fmla="*/ 0 w 2034613"/>
              <a:gd name="connsiteY0" fmla="*/ 3987 h 6849461"/>
              <a:gd name="connsiteX1" fmla="*/ 2034612 w 2034613"/>
              <a:gd name="connsiteY1" fmla="*/ 0 h 6849461"/>
              <a:gd name="connsiteX2" fmla="*/ 2034613 w 2034613"/>
              <a:gd name="connsiteY2" fmla="*/ 6841140 h 6849461"/>
              <a:gd name="connsiteX3" fmla="*/ 1878904 w 2034613"/>
              <a:gd name="connsiteY3" fmla="*/ 6849461 h 6849461"/>
              <a:gd name="connsiteX4" fmla="*/ 0 w 2034613"/>
              <a:gd name="connsiteY4" fmla="*/ 3987 h 6849461"/>
              <a:gd name="connsiteX0" fmla="*/ 0 w 2047313"/>
              <a:gd name="connsiteY0" fmla="*/ 0 h 6858174"/>
              <a:gd name="connsiteX1" fmla="*/ 2047312 w 2047313"/>
              <a:gd name="connsiteY1" fmla="*/ 8713 h 6858174"/>
              <a:gd name="connsiteX2" fmla="*/ 2047313 w 2047313"/>
              <a:gd name="connsiteY2" fmla="*/ 6849853 h 6858174"/>
              <a:gd name="connsiteX3" fmla="*/ 1891604 w 2047313"/>
              <a:gd name="connsiteY3" fmla="*/ 6858174 h 6858174"/>
              <a:gd name="connsiteX4" fmla="*/ 0 w 2047313"/>
              <a:gd name="connsiteY4" fmla="*/ 0 h 6858174"/>
              <a:gd name="connsiteX0" fmla="*/ 0 w 2053662"/>
              <a:gd name="connsiteY0" fmla="*/ 16687 h 6874861"/>
              <a:gd name="connsiteX1" fmla="*/ 2053662 w 2053662"/>
              <a:gd name="connsiteY1" fmla="*/ 0 h 6874861"/>
              <a:gd name="connsiteX2" fmla="*/ 2047313 w 2053662"/>
              <a:gd name="connsiteY2" fmla="*/ 6866540 h 6874861"/>
              <a:gd name="connsiteX3" fmla="*/ 1891604 w 2053662"/>
              <a:gd name="connsiteY3" fmla="*/ 6874861 h 6874861"/>
              <a:gd name="connsiteX4" fmla="*/ 0 w 2053662"/>
              <a:gd name="connsiteY4" fmla="*/ 16687 h 6874861"/>
              <a:gd name="connsiteX0" fmla="*/ 0 w 2053662"/>
              <a:gd name="connsiteY0" fmla="*/ 16687 h 6879272"/>
              <a:gd name="connsiteX1" fmla="*/ 2053662 w 2053662"/>
              <a:gd name="connsiteY1" fmla="*/ 0 h 6879272"/>
              <a:gd name="connsiteX2" fmla="*/ 2047313 w 2053662"/>
              <a:gd name="connsiteY2" fmla="*/ 6879272 h 6879272"/>
              <a:gd name="connsiteX3" fmla="*/ 1891604 w 2053662"/>
              <a:gd name="connsiteY3" fmla="*/ 6874861 h 6879272"/>
              <a:gd name="connsiteX4" fmla="*/ 0 w 2053662"/>
              <a:gd name="connsiteY4" fmla="*/ 16687 h 6879272"/>
              <a:gd name="connsiteX0" fmla="*/ 0 w 2053662"/>
              <a:gd name="connsiteY0" fmla="*/ 16687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6687 h 6893958"/>
              <a:gd name="connsiteX0" fmla="*/ 0 w 2053662"/>
              <a:gd name="connsiteY0" fmla="*/ 10321 h 6893958"/>
              <a:gd name="connsiteX1" fmla="*/ 2053662 w 2053662"/>
              <a:gd name="connsiteY1" fmla="*/ 0 h 6893958"/>
              <a:gd name="connsiteX2" fmla="*/ 2047313 w 2053662"/>
              <a:gd name="connsiteY2" fmla="*/ 6879272 h 6893958"/>
              <a:gd name="connsiteX3" fmla="*/ 1891604 w 2053662"/>
              <a:gd name="connsiteY3" fmla="*/ 6893958 h 6893958"/>
              <a:gd name="connsiteX4" fmla="*/ 0 w 2053662"/>
              <a:gd name="connsiteY4" fmla="*/ 10321 h 6893958"/>
              <a:gd name="connsiteX0" fmla="*/ 0 w 2054665"/>
              <a:gd name="connsiteY0" fmla="*/ 10321 h 6911100"/>
              <a:gd name="connsiteX1" fmla="*/ 2053662 w 2054665"/>
              <a:gd name="connsiteY1" fmla="*/ 0 h 6911100"/>
              <a:gd name="connsiteX2" fmla="*/ 2054665 w 2054665"/>
              <a:gd name="connsiteY2" fmla="*/ 6911100 h 6911100"/>
              <a:gd name="connsiteX3" fmla="*/ 1891604 w 2054665"/>
              <a:gd name="connsiteY3" fmla="*/ 6893958 h 6911100"/>
              <a:gd name="connsiteX4" fmla="*/ 0 w 2054665"/>
              <a:gd name="connsiteY4" fmla="*/ 10321 h 6911100"/>
              <a:gd name="connsiteX0" fmla="*/ 0 w 2054665"/>
              <a:gd name="connsiteY0" fmla="*/ 10321 h 6925786"/>
              <a:gd name="connsiteX1" fmla="*/ 2053662 w 2054665"/>
              <a:gd name="connsiteY1" fmla="*/ 0 h 6925786"/>
              <a:gd name="connsiteX2" fmla="*/ 2054665 w 2054665"/>
              <a:gd name="connsiteY2" fmla="*/ 6911100 h 6925786"/>
              <a:gd name="connsiteX3" fmla="*/ 1906306 w 2054665"/>
              <a:gd name="connsiteY3" fmla="*/ 6925786 h 6925786"/>
              <a:gd name="connsiteX4" fmla="*/ 0 w 2054665"/>
              <a:gd name="connsiteY4" fmla="*/ 10321 h 692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54665" h="6925786">
                <a:moveTo>
                  <a:pt x="0" y="10321"/>
                </a:moveTo>
                <a:lnTo>
                  <a:pt x="2053662" y="0"/>
                </a:lnTo>
                <a:cubicBezTo>
                  <a:pt x="2053662" y="2282497"/>
                  <a:pt x="2054665" y="4628603"/>
                  <a:pt x="2054665" y="6911100"/>
                </a:cubicBezTo>
                <a:lnTo>
                  <a:pt x="1906306" y="6925786"/>
                </a:lnTo>
                <a:lnTo>
                  <a:pt x="0" y="10321"/>
                </a:lnTo>
                <a:close/>
              </a:path>
            </a:pathLst>
          </a:cu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5" b="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36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566496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2">
            <a:extLst>
              <a:ext uri="{FF2B5EF4-FFF2-40B4-BE49-F238E27FC236}">
                <a16:creationId xmlns:a16="http://schemas.microsoft.com/office/drawing/2014/main" id="{16BF4FFD-E8A0-B6F7-1F71-FC86A2A5C4D6}"/>
              </a:ext>
            </a:extLst>
          </p:cNvPr>
          <p:cNvSpPr>
            <a:spLocks/>
          </p:cNvSpPr>
          <p:nvPr userDrawn="1"/>
        </p:nvSpPr>
        <p:spPr>
          <a:xfrm rot="10800000">
            <a:off x="2987062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Rectangle 22">
            <a:extLst>
              <a:ext uri="{FF2B5EF4-FFF2-40B4-BE49-F238E27FC236}">
                <a16:creationId xmlns:a16="http://schemas.microsoft.com/office/drawing/2014/main" id="{A55F24DD-4807-03F8-179A-E0933805C55A}"/>
              </a:ext>
            </a:extLst>
          </p:cNvPr>
          <p:cNvSpPr>
            <a:spLocks/>
          </p:cNvSpPr>
          <p:nvPr userDrawn="1"/>
        </p:nvSpPr>
        <p:spPr>
          <a:xfrm rot="16200000">
            <a:off x="-1076759" y="1071608"/>
            <a:ext cx="6888217" cy="4744998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  <a:gd name="connsiteX0" fmla="*/ 0 w 6876153"/>
              <a:gd name="connsiteY0" fmla="*/ 642739 h 6858000"/>
              <a:gd name="connsiteX1" fmla="*/ 6876153 w 6876153"/>
              <a:gd name="connsiteY1" fmla="*/ 0 h 6858000"/>
              <a:gd name="connsiteX2" fmla="*/ 6876153 w 6876153"/>
              <a:gd name="connsiteY2" fmla="*/ 6858000 h 6858000"/>
              <a:gd name="connsiteX3" fmla="*/ 2152746 w 6876153"/>
              <a:gd name="connsiteY3" fmla="*/ 6858000 h 6858000"/>
              <a:gd name="connsiteX4" fmla="*/ 0 w 6876153"/>
              <a:gd name="connsiteY4" fmla="*/ 642739 h 6858000"/>
              <a:gd name="connsiteX0" fmla="*/ 0 w 6876153"/>
              <a:gd name="connsiteY0" fmla="*/ 188 h 6215449"/>
              <a:gd name="connsiteX1" fmla="*/ 6876153 w 6876153"/>
              <a:gd name="connsiteY1" fmla="*/ 0 h 6215449"/>
              <a:gd name="connsiteX2" fmla="*/ 6876153 w 6876153"/>
              <a:gd name="connsiteY2" fmla="*/ 6215449 h 6215449"/>
              <a:gd name="connsiteX3" fmla="*/ 2152746 w 6876153"/>
              <a:gd name="connsiteY3" fmla="*/ 6215449 h 6215449"/>
              <a:gd name="connsiteX4" fmla="*/ 0 w 6876153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5288695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596717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6215449"/>
              <a:gd name="connsiteX1" fmla="*/ 6876153 w 6876154"/>
              <a:gd name="connsiteY1" fmla="*/ 0 h 6215449"/>
              <a:gd name="connsiteX2" fmla="*/ 6876154 w 6876154"/>
              <a:gd name="connsiteY2" fmla="*/ 4744998 h 6215449"/>
              <a:gd name="connsiteX3" fmla="*/ 2152746 w 6876154"/>
              <a:gd name="connsiteY3" fmla="*/ 6215449 h 6215449"/>
              <a:gd name="connsiteX4" fmla="*/ 0 w 6876154"/>
              <a:gd name="connsiteY4" fmla="*/ 188 h 6215449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345 w 6876154"/>
              <a:gd name="connsiteY3" fmla="*/ 3212757 h 4744998"/>
              <a:gd name="connsiteX4" fmla="*/ 0 w 6876154"/>
              <a:gd name="connsiteY4" fmla="*/ 188 h 4744998"/>
              <a:gd name="connsiteX0" fmla="*/ 0 w 6876154"/>
              <a:gd name="connsiteY0" fmla="*/ 188 h 4744998"/>
              <a:gd name="connsiteX1" fmla="*/ 6876153 w 6876154"/>
              <a:gd name="connsiteY1" fmla="*/ 0 h 4744998"/>
              <a:gd name="connsiteX2" fmla="*/ 6876154 w 6876154"/>
              <a:gd name="connsiteY2" fmla="*/ 4744998 h 4744998"/>
              <a:gd name="connsiteX3" fmla="*/ 12716 w 6876154"/>
              <a:gd name="connsiteY3" fmla="*/ 3027404 h 4744998"/>
              <a:gd name="connsiteX4" fmla="*/ 0 w 6876154"/>
              <a:gd name="connsiteY4" fmla="*/ 188 h 4744998"/>
              <a:gd name="connsiteX0" fmla="*/ 13274 w 6889428"/>
              <a:gd name="connsiteY0" fmla="*/ 188 h 4744998"/>
              <a:gd name="connsiteX1" fmla="*/ 6889427 w 6889428"/>
              <a:gd name="connsiteY1" fmla="*/ 0 h 4744998"/>
              <a:gd name="connsiteX2" fmla="*/ 6889428 w 6889428"/>
              <a:gd name="connsiteY2" fmla="*/ 4744998 h 4744998"/>
              <a:gd name="connsiteX3" fmla="*/ 563 w 6889428"/>
              <a:gd name="connsiteY3" fmla="*/ 3014704 h 4744998"/>
              <a:gd name="connsiteX4" fmla="*/ 13274 w 6889428"/>
              <a:gd name="connsiteY4" fmla="*/ 188 h 4744998"/>
              <a:gd name="connsiteX0" fmla="*/ 19513 w 6895667"/>
              <a:gd name="connsiteY0" fmla="*/ 188 h 4744998"/>
              <a:gd name="connsiteX1" fmla="*/ 6895666 w 6895667"/>
              <a:gd name="connsiteY1" fmla="*/ 0 h 4744998"/>
              <a:gd name="connsiteX2" fmla="*/ 6895667 w 6895667"/>
              <a:gd name="connsiteY2" fmla="*/ 4744998 h 4744998"/>
              <a:gd name="connsiteX3" fmla="*/ 445 w 6895667"/>
              <a:gd name="connsiteY3" fmla="*/ 3021054 h 4744998"/>
              <a:gd name="connsiteX4" fmla="*/ 19513 w 6895667"/>
              <a:gd name="connsiteY4" fmla="*/ 188 h 4744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5667" h="4744998">
                <a:moveTo>
                  <a:pt x="19513" y="188"/>
                </a:moveTo>
                <a:lnTo>
                  <a:pt x="6895666" y="0"/>
                </a:lnTo>
                <a:cubicBezTo>
                  <a:pt x="6895666" y="1762898"/>
                  <a:pt x="6895667" y="2982100"/>
                  <a:pt x="6895667" y="4744998"/>
                </a:cubicBezTo>
                <a:lnTo>
                  <a:pt x="445" y="3021054"/>
                </a:lnTo>
                <a:cubicBezTo>
                  <a:pt x="-3794" y="2011982"/>
                  <a:pt x="23752" y="1009260"/>
                  <a:pt x="19513" y="188"/>
                </a:cubicBez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3602038"/>
            <a:ext cx="7090557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</a:t>
            </a:r>
            <a:br>
              <a:rPr lang="en-US" dirty="0"/>
            </a:br>
            <a:r>
              <a:rPr lang="en-US" dirty="0"/>
              <a:t>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0"/>
            <a:ext cx="9067573" cy="1851025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accent5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solidFill>
                  <a:schemeClr val="bg1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42D71-5138-BC72-B97C-5FA465742E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F34E7033-CB8F-A6C1-9E8B-A1BBBA801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787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20574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011CDA4-93C1-11C9-F0CD-3076BA6C2C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7799" y="20574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EA39E1E8-EFE2-6679-3BE1-FB069B66696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5812" y="25146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7811" y="25146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2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2EE542D1-2A8F-EB58-125A-2C136EF754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5653" y="297180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649CE2D2-2605-9A0F-9AE7-B046AB09A5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447652" y="297180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3</a:t>
            </a:r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AA92D853-5C3B-D2FA-7DBD-290D9F117DB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5653" y="345459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4.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1615DF8B-E105-58FF-A9FA-CAD849A19AE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7652" y="345459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4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84F4262D-2EDB-A354-70A3-D9798FF8CBF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85653" y="393738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5.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CBE3CC56-D527-0FA5-4717-873404542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7652" y="393738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5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622736C3-E789-C32E-A20E-D189662E6F2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5653" y="4417540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6.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39D4FC22-4737-D0DE-4A59-E00610B2E1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447652" y="4417540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6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F6A867FF-440E-4FFF-5D8D-034279F7219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85653" y="4896196"/>
            <a:ext cx="533400" cy="457200"/>
          </a:xfrm>
        </p:spPr>
        <p:txBody>
          <a:bodyPr/>
          <a:lstStyle>
            <a:lvl1pPr marL="0" indent="0" algn="r">
              <a:buNone/>
              <a:defRPr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7.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5F84B071-3F11-869A-48F9-57F1699A330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7652" y="4896196"/>
            <a:ext cx="8280599" cy="4572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Item 7</a:t>
            </a:r>
          </a:p>
        </p:txBody>
      </p:sp>
    </p:spTree>
    <p:extLst>
      <p:ext uri="{BB962C8B-B14F-4D97-AF65-F5344CB8AC3E}">
        <p14:creationId xmlns:p14="http://schemas.microsoft.com/office/powerpoint/2010/main" val="3156477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2">
            <a:extLst>
              <a:ext uri="{FF2B5EF4-FFF2-40B4-BE49-F238E27FC236}">
                <a16:creationId xmlns:a16="http://schemas.microsoft.com/office/drawing/2014/main" id="{526D49ED-4EE9-FCA5-D7E0-6845B13BDF1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3B04C0D7-4DF6-6731-A0F1-7DB9412A8E41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6125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199" y="2057400"/>
            <a:ext cx="8890051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199" y="2514600"/>
            <a:ext cx="8890211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</p:spTree>
    <p:extLst>
      <p:ext uri="{BB962C8B-B14F-4D97-AF65-F5344CB8AC3E}">
        <p14:creationId xmlns:p14="http://schemas.microsoft.com/office/powerpoint/2010/main" val="12908326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F858F38A-040F-5B26-18C8-CD69F76F0AA4}"/>
              </a:ext>
            </a:extLst>
          </p:cNvPr>
          <p:cNvSpPr>
            <a:spLocks/>
          </p:cNvSpPr>
          <p:nvPr userDrawn="1"/>
        </p:nvSpPr>
        <p:spPr>
          <a:xfrm flipV="1">
            <a:off x="9766939" y="-1"/>
            <a:ext cx="2425061" cy="188436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  <a:gd name="connsiteX0" fmla="*/ 0 w 2278163"/>
              <a:gd name="connsiteY0" fmla="*/ 0 h 10649530"/>
              <a:gd name="connsiteX1" fmla="*/ 2278163 w 2278163"/>
              <a:gd name="connsiteY1" fmla="*/ 10649531 h 10649530"/>
              <a:gd name="connsiteX2" fmla="*/ 2278163 w 2278163"/>
              <a:gd name="connsiteY2" fmla="*/ 6834972 h 10649530"/>
              <a:gd name="connsiteX3" fmla="*/ 1710832 w 2278163"/>
              <a:gd name="connsiteY3" fmla="*/ 6801621 h 10649530"/>
              <a:gd name="connsiteX4" fmla="*/ 0 w 2278163"/>
              <a:gd name="connsiteY4" fmla="*/ 0 h 10649530"/>
              <a:gd name="connsiteX0" fmla="*/ 0 w 1889057"/>
              <a:gd name="connsiteY0" fmla="*/ 3837583 h 3847909"/>
              <a:gd name="connsiteX1" fmla="*/ 1889057 w 1889057"/>
              <a:gd name="connsiteY1" fmla="*/ 3847910 h 3847909"/>
              <a:gd name="connsiteX2" fmla="*/ 1889057 w 1889057"/>
              <a:gd name="connsiteY2" fmla="*/ 33351 h 3847909"/>
              <a:gd name="connsiteX3" fmla="*/ 1321726 w 1889057"/>
              <a:gd name="connsiteY3" fmla="*/ 0 h 3847909"/>
              <a:gd name="connsiteX4" fmla="*/ 0 w 1889057"/>
              <a:gd name="connsiteY4" fmla="*/ 3837583 h 3847909"/>
              <a:gd name="connsiteX0" fmla="*/ 0 w 1889057"/>
              <a:gd name="connsiteY0" fmla="*/ 3857733 h 3868059"/>
              <a:gd name="connsiteX1" fmla="*/ 1889057 w 1889057"/>
              <a:gd name="connsiteY1" fmla="*/ 3868060 h 3868059"/>
              <a:gd name="connsiteX2" fmla="*/ 1889057 w 1889057"/>
              <a:gd name="connsiteY2" fmla="*/ 53501 h 3868059"/>
              <a:gd name="connsiteX3" fmla="*/ 1490098 w 1889057"/>
              <a:gd name="connsiteY3" fmla="*/ 0 h 3868059"/>
              <a:gd name="connsiteX4" fmla="*/ 0 w 1889057"/>
              <a:gd name="connsiteY4" fmla="*/ 3857733 h 3868059"/>
              <a:gd name="connsiteX0" fmla="*/ 0 w 1129796"/>
              <a:gd name="connsiteY0" fmla="*/ 2658808 h 3868059"/>
              <a:gd name="connsiteX1" fmla="*/ 1129796 w 1129796"/>
              <a:gd name="connsiteY1" fmla="*/ 3868060 h 3868059"/>
              <a:gd name="connsiteX2" fmla="*/ 1129796 w 1129796"/>
              <a:gd name="connsiteY2" fmla="*/ 53501 h 3868059"/>
              <a:gd name="connsiteX3" fmla="*/ 730837 w 1129796"/>
              <a:gd name="connsiteY3" fmla="*/ 0 h 3868059"/>
              <a:gd name="connsiteX4" fmla="*/ 0 w 1129796"/>
              <a:gd name="connsiteY4" fmla="*/ 2658808 h 3868059"/>
              <a:gd name="connsiteX0" fmla="*/ 63369 w 398959"/>
              <a:gd name="connsiteY0" fmla="*/ 2769633 h 3868059"/>
              <a:gd name="connsiteX1" fmla="*/ 398959 w 398959"/>
              <a:gd name="connsiteY1" fmla="*/ 3868060 h 3868059"/>
              <a:gd name="connsiteX2" fmla="*/ 398959 w 398959"/>
              <a:gd name="connsiteY2" fmla="*/ 53501 h 3868059"/>
              <a:gd name="connsiteX3" fmla="*/ 0 w 398959"/>
              <a:gd name="connsiteY3" fmla="*/ 0 h 3868059"/>
              <a:gd name="connsiteX4" fmla="*/ 63369 w 398959"/>
              <a:gd name="connsiteY4" fmla="*/ 2769633 h 3868059"/>
              <a:gd name="connsiteX0" fmla="*/ 0 w 2136849"/>
              <a:gd name="connsiteY0" fmla="*/ 3384208 h 3868059"/>
              <a:gd name="connsiteX1" fmla="*/ 2136849 w 2136849"/>
              <a:gd name="connsiteY1" fmla="*/ 3868060 h 3868059"/>
              <a:gd name="connsiteX2" fmla="*/ 2136849 w 2136849"/>
              <a:gd name="connsiteY2" fmla="*/ 53501 h 3868059"/>
              <a:gd name="connsiteX3" fmla="*/ 1737890 w 2136849"/>
              <a:gd name="connsiteY3" fmla="*/ 0 h 3868059"/>
              <a:gd name="connsiteX4" fmla="*/ 0 w 2136849"/>
              <a:gd name="connsiteY4" fmla="*/ 3384208 h 3868059"/>
              <a:gd name="connsiteX0" fmla="*/ 0 w 2136849"/>
              <a:gd name="connsiteY0" fmla="*/ 3384208 h 3384208"/>
              <a:gd name="connsiteX1" fmla="*/ 2133672 w 2136849"/>
              <a:gd name="connsiteY1" fmla="*/ 3313934 h 3384208"/>
              <a:gd name="connsiteX2" fmla="*/ 2136849 w 2136849"/>
              <a:gd name="connsiteY2" fmla="*/ 53501 h 3384208"/>
              <a:gd name="connsiteX3" fmla="*/ 1737890 w 2136849"/>
              <a:gd name="connsiteY3" fmla="*/ 0 h 3384208"/>
              <a:gd name="connsiteX4" fmla="*/ 0 w 2136849"/>
              <a:gd name="connsiteY4" fmla="*/ 3384208 h 3384208"/>
              <a:gd name="connsiteX0" fmla="*/ 0 w 2136849"/>
              <a:gd name="connsiteY0" fmla="*/ 3384208 h 3384459"/>
              <a:gd name="connsiteX1" fmla="*/ 2133672 w 2136849"/>
              <a:gd name="connsiteY1" fmla="*/ 3384459 h 3384459"/>
              <a:gd name="connsiteX2" fmla="*/ 2136849 w 2136849"/>
              <a:gd name="connsiteY2" fmla="*/ 53501 h 3384459"/>
              <a:gd name="connsiteX3" fmla="*/ 1737890 w 2136849"/>
              <a:gd name="connsiteY3" fmla="*/ 0 h 3384459"/>
              <a:gd name="connsiteX4" fmla="*/ 0 w 2136849"/>
              <a:gd name="connsiteY4" fmla="*/ 3384208 h 3384459"/>
              <a:gd name="connsiteX0" fmla="*/ 0 w 1127276"/>
              <a:gd name="connsiteY0" fmla="*/ 2683823 h 3384459"/>
              <a:gd name="connsiteX1" fmla="*/ 1124099 w 1127276"/>
              <a:gd name="connsiteY1" fmla="*/ 3384459 h 3384459"/>
              <a:gd name="connsiteX2" fmla="*/ 1127276 w 1127276"/>
              <a:gd name="connsiteY2" fmla="*/ 53501 h 3384459"/>
              <a:gd name="connsiteX3" fmla="*/ 728317 w 1127276"/>
              <a:gd name="connsiteY3" fmla="*/ 0 h 3384459"/>
              <a:gd name="connsiteX4" fmla="*/ 0 w 1127276"/>
              <a:gd name="connsiteY4" fmla="*/ 2683823 h 3384459"/>
              <a:gd name="connsiteX0" fmla="*/ 0 w 1432251"/>
              <a:gd name="connsiteY0" fmla="*/ 3317504 h 3384459"/>
              <a:gd name="connsiteX1" fmla="*/ 1429074 w 1432251"/>
              <a:gd name="connsiteY1" fmla="*/ 3384459 h 3384459"/>
              <a:gd name="connsiteX2" fmla="*/ 1432251 w 1432251"/>
              <a:gd name="connsiteY2" fmla="*/ 53501 h 3384459"/>
              <a:gd name="connsiteX3" fmla="*/ 1033292 w 1432251"/>
              <a:gd name="connsiteY3" fmla="*/ 0 h 3384459"/>
              <a:gd name="connsiteX4" fmla="*/ 0 w 1432251"/>
              <a:gd name="connsiteY4" fmla="*/ 3317504 h 3384459"/>
              <a:gd name="connsiteX0" fmla="*/ 0 w 1432251"/>
              <a:gd name="connsiteY0" fmla="*/ 3450910 h 3517865"/>
              <a:gd name="connsiteX1" fmla="*/ 1429074 w 1432251"/>
              <a:gd name="connsiteY1" fmla="*/ 3517865 h 3517865"/>
              <a:gd name="connsiteX2" fmla="*/ 1432251 w 1432251"/>
              <a:gd name="connsiteY2" fmla="*/ 186907 h 3517865"/>
              <a:gd name="connsiteX3" fmla="*/ 1054324 w 1432251"/>
              <a:gd name="connsiteY3" fmla="*/ 0 h 3517865"/>
              <a:gd name="connsiteX4" fmla="*/ 0 w 1432251"/>
              <a:gd name="connsiteY4" fmla="*/ 3450910 h 3517865"/>
              <a:gd name="connsiteX0" fmla="*/ 0 w 1432251"/>
              <a:gd name="connsiteY0" fmla="*/ 3751075 h 3818030"/>
              <a:gd name="connsiteX1" fmla="*/ 1429074 w 1432251"/>
              <a:gd name="connsiteY1" fmla="*/ 3818030 h 3818030"/>
              <a:gd name="connsiteX2" fmla="*/ 1432251 w 1432251"/>
              <a:gd name="connsiteY2" fmla="*/ 487072 h 3818030"/>
              <a:gd name="connsiteX3" fmla="*/ 938644 w 1432251"/>
              <a:gd name="connsiteY3" fmla="*/ 0 h 3818030"/>
              <a:gd name="connsiteX4" fmla="*/ 0 w 1432251"/>
              <a:gd name="connsiteY4" fmla="*/ 3751075 h 3818030"/>
              <a:gd name="connsiteX0" fmla="*/ 0 w 1432251"/>
              <a:gd name="connsiteY0" fmla="*/ 3264003 h 3330958"/>
              <a:gd name="connsiteX1" fmla="*/ 1429074 w 1432251"/>
              <a:gd name="connsiteY1" fmla="*/ 3330958 h 3330958"/>
              <a:gd name="connsiteX2" fmla="*/ 1432251 w 1432251"/>
              <a:gd name="connsiteY2" fmla="*/ 0 h 3330958"/>
              <a:gd name="connsiteX3" fmla="*/ 970193 w 1432251"/>
              <a:gd name="connsiteY3" fmla="*/ 146612 h 3330958"/>
              <a:gd name="connsiteX4" fmla="*/ 0 w 1432251"/>
              <a:gd name="connsiteY4" fmla="*/ 3264003 h 3330958"/>
              <a:gd name="connsiteX0" fmla="*/ 0 w 1432251"/>
              <a:gd name="connsiteY0" fmla="*/ 3450906 h 3517861"/>
              <a:gd name="connsiteX1" fmla="*/ 1429074 w 1432251"/>
              <a:gd name="connsiteY1" fmla="*/ 3517861 h 3517861"/>
              <a:gd name="connsiteX2" fmla="*/ 1432251 w 1432251"/>
              <a:gd name="connsiteY2" fmla="*/ 186903 h 3517861"/>
              <a:gd name="connsiteX3" fmla="*/ 1022775 w 1432251"/>
              <a:gd name="connsiteY3" fmla="*/ 0 h 3517861"/>
              <a:gd name="connsiteX4" fmla="*/ 0 w 1432251"/>
              <a:gd name="connsiteY4" fmla="*/ 3450906 h 3517861"/>
              <a:gd name="connsiteX0" fmla="*/ 0 w 1432251"/>
              <a:gd name="connsiteY0" fmla="*/ 3530817 h 3597772"/>
              <a:gd name="connsiteX1" fmla="*/ 1429074 w 1432251"/>
              <a:gd name="connsiteY1" fmla="*/ 3597772 h 3597772"/>
              <a:gd name="connsiteX2" fmla="*/ 1432251 w 1432251"/>
              <a:gd name="connsiteY2" fmla="*/ 0 h 3597772"/>
              <a:gd name="connsiteX3" fmla="*/ 1022775 w 1432251"/>
              <a:gd name="connsiteY3" fmla="*/ 79911 h 3597772"/>
              <a:gd name="connsiteX4" fmla="*/ 0 w 1432251"/>
              <a:gd name="connsiteY4" fmla="*/ 3530817 h 3597772"/>
              <a:gd name="connsiteX0" fmla="*/ 0 w 1435428"/>
              <a:gd name="connsiteY0" fmla="*/ 3530817 h 3537322"/>
              <a:gd name="connsiteX1" fmla="*/ 1435428 w 1435428"/>
              <a:gd name="connsiteY1" fmla="*/ 3537322 h 3537322"/>
              <a:gd name="connsiteX2" fmla="*/ 1432251 w 1435428"/>
              <a:gd name="connsiteY2" fmla="*/ 0 h 3537322"/>
              <a:gd name="connsiteX3" fmla="*/ 1022775 w 1435428"/>
              <a:gd name="connsiteY3" fmla="*/ 79911 h 3537322"/>
              <a:gd name="connsiteX4" fmla="*/ 0 w 1435428"/>
              <a:gd name="connsiteY4" fmla="*/ 3530817 h 353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35428" h="3537322">
                <a:moveTo>
                  <a:pt x="0" y="3530817"/>
                </a:moveTo>
                <a:lnTo>
                  <a:pt x="1435428" y="3537322"/>
                </a:lnTo>
                <a:lnTo>
                  <a:pt x="1432251" y="0"/>
                </a:lnTo>
                <a:lnTo>
                  <a:pt x="1022775" y="79911"/>
                </a:lnTo>
                <a:lnTo>
                  <a:pt x="0" y="3530817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70C1C63B-F9C4-40FC-BB27-7DBD9ECA01BE}"/>
              </a:ext>
            </a:extLst>
          </p:cNvPr>
          <p:cNvSpPr>
            <a:spLocks/>
          </p:cNvSpPr>
          <p:nvPr userDrawn="1"/>
        </p:nvSpPr>
        <p:spPr>
          <a:xfrm rot="10800000" flipH="1">
            <a:off x="9795875" y="0"/>
            <a:ext cx="2395728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125" h="6858000">
                <a:moveTo>
                  <a:pt x="0" y="12526"/>
                </a:moveTo>
                <a:lnTo>
                  <a:pt x="2396125" y="0"/>
                </a:lnTo>
                <a:lnTo>
                  <a:pt x="2396125" y="6858000"/>
                </a:lnTo>
                <a:lnTo>
                  <a:pt x="1878904" y="6858000"/>
                </a:lnTo>
                <a:lnTo>
                  <a:pt x="0" y="12526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  <a:prstGeom prst="rect">
            <a:avLst/>
          </a:prstGeom>
          <a:noFill/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4C63C66-DAA7-A65A-890A-CBA7F4AE8B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7805" y="2057400"/>
            <a:ext cx="8890446" cy="457200"/>
          </a:xfrm>
        </p:spPr>
        <p:txBody>
          <a:bodyPr/>
          <a:lstStyle>
            <a:lvl1pPr marL="0" indent="0" algn="l">
              <a:buNone/>
              <a:defRPr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6638645C-0FEA-4A2A-E0F9-C3AC70D5DA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514600"/>
            <a:ext cx="8890210" cy="2971800"/>
          </a:xfrm>
        </p:spPr>
        <p:txBody>
          <a:bodyPr/>
          <a:lstStyle>
            <a:lvl1pPr marL="0" indent="0">
              <a:buNone/>
              <a:defRPr/>
            </a:lvl1pPr>
            <a:lvl2pPr marL="223837" indent="0">
              <a:buNone/>
              <a:defRPr/>
            </a:lvl2pPr>
            <a:lvl3pPr marL="460375" indent="0">
              <a:buNone/>
              <a:defRPr/>
            </a:lvl3pPr>
            <a:lvl4pPr marL="635000" indent="0">
              <a:buNone/>
              <a:defRPr/>
            </a:lvl4pPr>
            <a:lvl5pPr marL="808038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  <a:p>
            <a:pPr lvl="0"/>
            <a:r>
              <a:rPr lang="en-US" dirty="0"/>
              <a:t>School/College</a:t>
            </a:r>
          </a:p>
          <a:p>
            <a:pPr lvl="0"/>
            <a:r>
              <a:rPr lang="en-US" dirty="0"/>
              <a:t>Address</a:t>
            </a:r>
          </a:p>
          <a:p>
            <a:pPr lvl="0"/>
            <a:r>
              <a:rPr lang="en-US" dirty="0"/>
              <a:t>Email</a:t>
            </a:r>
          </a:p>
          <a:p>
            <a:pPr lvl="0"/>
            <a:r>
              <a:rPr lang="en-US" dirty="0"/>
              <a:t>Website</a:t>
            </a:r>
          </a:p>
          <a:p>
            <a:pPr lvl="0"/>
            <a:r>
              <a:rPr lang="en-US" dirty="0"/>
              <a:t>Social Handles</a:t>
            </a:r>
          </a:p>
        </p:txBody>
      </p:sp>
    </p:spTree>
    <p:extLst>
      <p:ext uri="{BB962C8B-B14F-4D97-AF65-F5344CB8AC3E}">
        <p14:creationId xmlns:p14="http://schemas.microsoft.com/office/powerpoint/2010/main" val="2221581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89664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7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7068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1 -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981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9813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723900"/>
            <a:ext cx="11811000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27176375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1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2">
            <a:extLst>
              <a:ext uri="{FF2B5EF4-FFF2-40B4-BE49-F238E27FC236}">
                <a16:creationId xmlns:a16="http://schemas.microsoft.com/office/drawing/2014/main" id="{EC82AEDF-F261-91FF-549C-4408004ABD32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2628"/>
            <a:ext cx="1193800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FD8524-9B86-EC46-76C4-2A2575452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3429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25093F-5FBB-CC93-B528-8CC3024256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2336" y="723900"/>
            <a:ext cx="11777448" cy="914400"/>
          </a:xfrm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3E4DA-F892-776A-65A0-959C0346F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055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864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063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832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Light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163932F-68CD-5A67-8643-FC64C39701D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A picture containing icon&#10;&#10;Description automatically generated">
            <a:extLst>
              <a:ext uri="{FF2B5EF4-FFF2-40B4-BE49-F238E27FC236}">
                <a16:creationId xmlns:a16="http://schemas.microsoft.com/office/drawing/2014/main" id="{9FAE10D9-406C-D9D3-EFB1-D0B6AFF6CA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95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054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 2 -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197" y="-3959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479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A3AFEFA8-F229-F0C9-6387-3094F8FE5B51}"/>
              </a:ext>
            </a:extLst>
          </p:cNvPr>
          <p:cNvSpPr>
            <a:spLocks/>
          </p:cNvSpPr>
          <p:nvPr userDrawn="1"/>
        </p:nvSpPr>
        <p:spPr>
          <a:xfrm rot="10800000" flipV="1">
            <a:off x="0" y="0"/>
            <a:ext cx="1197864" cy="4374079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2396125"/>
              <a:gd name="connsiteY0" fmla="*/ 12526 h 6933157"/>
              <a:gd name="connsiteX1" fmla="*/ 2396125 w 2396125"/>
              <a:gd name="connsiteY1" fmla="*/ 0 h 6933157"/>
              <a:gd name="connsiteX2" fmla="*/ 1888821 w 2396125"/>
              <a:gd name="connsiteY2" fmla="*/ 6933157 h 6933157"/>
              <a:gd name="connsiteX3" fmla="*/ 1878904 w 2396125"/>
              <a:gd name="connsiteY3" fmla="*/ 6858000 h 6933157"/>
              <a:gd name="connsiteX4" fmla="*/ 0 w 2396125"/>
              <a:gd name="connsiteY4" fmla="*/ 12526 h 6933157"/>
              <a:gd name="connsiteX0" fmla="*/ 0 w 1888821"/>
              <a:gd name="connsiteY0" fmla="*/ 31315 h 6951946"/>
              <a:gd name="connsiteX1" fmla="*/ 1851243 w 1888821"/>
              <a:gd name="connsiteY1" fmla="*/ 0 h 6951946"/>
              <a:gd name="connsiteX2" fmla="*/ 1888821 w 1888821"/>
              <a:gd name="connsiteY2" fmla="*/ 6951946 h 6951946"/>
              <a:gd name="connsiteX3" fmla="*/ 1878904 w 1888821"/>
              <a:gd name="connsiteY3" fmla="*/ 6876789 h 6951946"/>
              <a:gd name="connsiteX4" fmla="*/ 0 w 1888821"/>
              <a:gd name="connsiteY4" fmla="*/ 31315 h 6951946"/>
              <a:gd name="connsiteX0" fmla="*/ 0 w 1888821"/>
              <a:gd name="connsiteY0" fmla="*/ 0 h 6920631"/>
              <a:gd name="connsiteX1" fmla="*/ 1870032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25052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  <a:gd name="connsiteX0" fmla="*/ 0 w 1888821"/>
              <a:gd name="connsiteY0" fmla="*/ 0 h 6920631"/>
              <a:gd name="connsiteX1" fmla="*/ 1888821 w 1888821"/>
              <a:gd name="connsiteY1" fmla="*/ 6264 h 6920631"/>
              <a:gd name="connsiteX2" fmla="*/ 1888821 w 1888821"/>
              <a:gd name="connsiteY2" fmla="*/ 6920631 h 6920631"/>
              <a:gd name="connsiteX3" fmla="*/ 1878904 w 1888821"/>
              <a:gd name="connsiteY3" fmla="*/ 6845474 h 6920631"/>
              <a:gd name="connsiteX4" fmla="*/ 0 w 1888821"/>
              <a:gd name="connsiteY4" fmla="*/ 0 h 692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88821" h="6920631">
                <a:moveTo>
                  <a:pt x="0" y="0"/>
                </a:moveTo>
                <a:lnTo>
                  <a:pt x="1888821" y="6264"/>
                </a:lnTo>
                <a:lnTo>
                  <a:pt x="1888821" y="6920631"/>
                </a:lnTo>
                <a:lnTo>
                  <a:pt x="1878904" y="684547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A76358-BDA7-6B27-5AE6-8078427A0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B4E02-8C19-03C3-E0CC-447146940C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CD045D-7157-470D-1829-99662494F9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84" y="2057400"/>
            <a:ext cx="5157216" cy="3429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7176FF-E606-9359-8914-FB38F8B45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8184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537A6F-EA9D-59BB-83B8-ABB31C544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96200" y="3351373"/>
            <a:ext cx="4114800" cy="365125"/>
          </a:xfrm>
        </p:spPr>
        <p:txBody>
          <a:bodyPr/>
          <a:lstStyle/>
          <a:p>
            <a:r>
              <a:rPr lang="en-US"/>
              <a:t>Name of School/College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5157787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5157787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A92065-CFA9-2A33-E564-B99751B7963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356461"/>
            <a:ext cx="5183188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</a:t>
            </a:r>
            <a:br>
              <a:rPr lang="en-US" dirty="0"/>
            </a:br>
            <a:r>
              <a:rPr lang="en-US" dirty="0"/>
              <a:t>IN ALL-CAPS, LOOSE SPACING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635930-2840-8C58-F733-7B2BB8A4AB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908883"/>
            <a:ext cx="5183188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07BC10-C07C-CE64-1F67-DD2AE351C7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545958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C2679DE-7109-5D02-66EA-02EA50F1397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" y="3138363"/>
            <a:ext cx="12191402" cy="2652837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43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3343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2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2E2FC-123D-FD48-9F7F-675E3844FE3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356461"/>
            <a:ext cx="10512424" cy="552422"/>
          </a:xfrm>
        </p:spPr>
        <p:txBody>
          <a:bodyPr anchor="b">
            <a:normAutofit/>
          </a:bodyPr>
          <a:lstStyle>
            <a:lvl1pPr marL="0" indent="0">
              <a:buNone/>
              <a:defRPr sz="1800" b="1" i="0" spc="300" baseline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908883"/>
            <a:ext cx="10512424" cy="116856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6F9023-A130-5F57-CF25-2D799222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772401" y="6096000"/>
            <a:ext cx="3657600" cy="4513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431490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243149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75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 3 - Two Custom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8B37EFE4-F2EA-6870-5FD2-5BE39D11FA9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007"/>
            <a:ext cx="7010400" cy="442651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9" t="9" r="-3" b="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590AF945-2449-3D6D-A5B4-96A1818D3DD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57800" y="0"/>
            <a:ext cx="6946181" cy="4427517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10761264"/>
              <a:gd name="connsiteY0" fmla="*/ 6893866 h 6913356"/>
              <a:gd name="connsiteX1" fmla="*/ 1689786 w 10761264"/>
              <a:gd name="connsiteY1" fmla="*/ 35866 h 6913356"/>
              <a:gd name="connsiteX2" fmla="*/ 10761264 w 10761264"/>
              <a:gd name="connsiteY2" fmla="*/ 0 h 6913356"/>
              <a:gd name="connsiteX3" fmla="*/ 6923109 w 10761264"/>
              <a:gd name="connsiteY3" fmla="*/ 6913356 h 6913356"/>
              <a:gd name="connsiteX4" fmla="*/ 0 w 10761264"/>
              <a:gd name="connsiteY4" fmla="*/ 6893866 h 6913356"/>
              <a:gd name="connsiteX0" fmla="*/ 0 w 10761264"/>
              <a:gd name="connsiteY0" fmla="*/ 6858001 h 6877491"/>
              <a:gd name="connsiteX1" fmla="*/ 1689786 w 10761264"/>
              <a:gd name="connsiteY1" fmla="*/ 1 h 6877491"/>
              <a:gd name="connsiteX2" fmla="*/ 10761264 w 10761264"/>
              <a:gd name="connsiteY2" fmla="*/ 0 h 6877491"/>
              <a:gd name="connsiteX3" fmla="*/ 6923109 w 10761264"/>
              <a:gd name="connsiteY3" fmla="*/ 6877491 h 6877491"/>
              <a:gd name="connsiteX4" fmla="*/ 0 w 10761264"/>
              <a:gd name="connsiteY4" fmla="*/ 6858001 h 6877491"/>
              <a:gd name="connsiteX0" fmla="*/ 0 w 10778635"/>
              <a:gd name="connsiteY0" fmla="*/ 6858001 h 6859559"/>
              <a:gd name="connsiteX1" fmla="*/ 1689786 w 10778635"/>
              <a:gd name="connsiteY1" fmla="*/ 1 h 6859559"/>
              <a:gd name="connsiteX2" fmla="*/ 10761264 w 10778635"/>
              <a:gd name="connsiteY2" fmla="*/ 0 h 6859559"/>
              <a:gd name="connsiteX3" fmla="*/ 10778635 w 10778635"/>
              <a:gd name="connsiteY3" fmla="*/ 6859559 h 6859559"/>
              <a:gd name="connsiteX4" fmla="*/ 0 w 10778635"/>
              <a:gd name="connsiteY4" fmla="*/ 6858001 h 6859559"/>
              <a:gd name="connsiteX0" fmla="*/ 0 w 10761731"/>
              <a:gd name="connsiteY0" fmla="*/ 6858001 h 6859559"/>
              <a:gd name="connsiteX1" fmla="*/ 1689786 w 10761731"/>
              <a:gd name="connsiteY1" fmla="*/ 1 h 6859559"/>
              <a:gd name="connsiteX2" fmla="*/ 10761264 w 10761731"/>
              <a:gd name="connsiteY2" fmla="*/ 0 h 6859559"/>
              <a:gd name="connsiteX3" fmla="*/ 10760702 w 10761731"/>
              <a:gd name="connsiteY3" fmla="*/ 6859559 h 6859559"/>
              <a:gd name="connsiteX4" fmla="*/ 0 w 10761731"/>
              <a:gd name="connsiteY4" fmla="*/ 6858001 h 6859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731" h="6859559">
                <a:moveTo>
                  <a:pt x="0" y="6858001"/>
                </a:moveTo>
                <a:lnTo>
                  <a:pt x="1689786" y="1"/>
                </a:lnTo>
                <a:lnTo>
                  <a:pt x="10761264" y="0"/>
                </a:lnTo>
                <a:cubicBezTo>
                  <a:pt x="10763078" y="2282371"/>
                  <a:pt x="10758888" y="4577188"/>
                  <a:pt x="10760702" y="6859559"/>
                </a:cubicBezTo>
                <a:lnTo>
                  <a:pt x="0" y="6858001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1EFC7B-670D-39A7-D43A-82AA085199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5105400"/>
            <a:ext cx="10512424" cy="103518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 marL="808038" indent="0"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078858-1F8A-66E5-73A1-A162A7E6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EF8996-D05F-2A2D-9E7F-D91BB056D9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27517"/>
            <a:ext cx="12191402" cy="591849"/>
          </a:xfrm>
          <a:prstGeom prst="rect">
            <a:avLst/>
          </a:prstGeom>
        </p:spPr>
        <p:txBody>
          <a:bodyPr lIns="914400">
            <a:normAutofit/>
          </a:bodyPr>
          <a:lstStyle>
            <a:lvl1pPr algn="l">
              <a:defRPr sz="2400"/>
            </a:lvl1pPr>
          </a:lstStyle>
          <a:p>
            <a:r>
              <a:rPr lang="en-US" dirty="0"/>
              <a:t>24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8645802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6" t="-9379" r="31" b="-9379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2303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lide Two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DA0949F-3B5C-3176-693A-240F87DF209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7467600" cy="5774788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4B9E1-E7A9-B52F-93F5-264FA415B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icture Placeholder 10">
            <a:extLst>
              <a:ext uri="{FF2B5EF4-FFF2-40B4-BE49-F238E27FC236}">
                <a16:creationId xmlns:a16="http://schemas.microsoft.com/office/drawing/2014/main" id="{1227D999-7108-CE79-68CE-AEEB56FD5DC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334001" y="0"/>
            <a:ext cx="6870728" cy="580171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7275669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  <a:gd name="connsiteX0" fmla="*/ 0 w 7275879"/>
              <a:gd name="connsiteY0" fmla="*/ 6858000 h 6871827"/>
              <a:gd name="connsiteX1" fmla="*/ 1714500 w 7275879"/>
              <a:gd name="connsiteY1" fmla="*/ 0 h 6871827"/>
              <a:gd name="connsiteX2" fmla="*/ 7275669 w 7275879"/>
              <a:gd name="connsiteY2" fmla="*/ 0 h 6871827"/>
              <a:gd name="connsiteX3" fmla="*/ 7268756 w 7275879"/>
              <a:gd name="connsiteY3" fmla="*/ 6871827 h 6871827"/>
              <a:gd name="connsiteX4" fmla="*/ 0 w 7275879"/>
              <a:gd name="connsiteY4" fmla="*/ 6858000 h 6871827"/>
              <a:gd name="connsiteX0" fmla="*/ 0 w 7251165"/>
              <a:gd name="connsiteY0" fmla="*/ 6858000 h 6871827"/>
              <a:gd name="connsiteX1" fmla="*/ 1689786 w 7251165"/>
              <a:gd name="connsiteY1" fmla="*/ 0 h 6871827"/>
              <a:gd name="connsiteX2" fmla="*/ 7250955 w 7251165"/>
              <a:gd name="connsiteY2" fmla="*/ 0 h 6871827"/>
              <a:gd name="connsiteX3" fmla="*/ 7244042 w 7251165"/>
              <a:gd name="connsiteY3" fmla="*/ 6871827 h 6871827"/>
              <a:gd name="connsiteX4" fmla="*/ 0 w 7251165"/>
              <a:gd name="connsiteY4" fmla="*/ 6858000 h 6871827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7250955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7257771"/>
              <a:gd name="connsiteY0" fmla="*/ 6858000 h 6858000"/>
              <a:gd name="connsiteX1" fmla="*/ 1689786 w 7257771"/>
              <a:gd name="connsiteY1" fmla="*/ 0 h 6858000"/>
              <a:gd name="connsiteX2" fmla="*/ 7257305 w 7257771"/>
              <a:gd name="connsiteY2" fmla="*/ 0 h 6858000"/>
              <a:gd name="connsiteX3" fmla="*/ 7256742 w 7257771"/>
              <a:gd name="connsiteY3" fmla="*/ 6852777 h 6858000"/>
              <a:gd name="connsiteX4" fmla="*/ 0 w 7257771"/>
              <a:gd name="connsiteY4" fmla="*/ 6858000 h 6858000"/>
              <a:gd name="connsiteX0" fmla="*/ 0 w 7256742"/>
              <a:gd name="connsiteY0" fmla="*/ 6858000 h 6858000"/>
              <a:gd name="connsiteX1" fmla="*/ 1689786 w 7256742"/>
              <a:gd name="connsiteY1" fmla="*/ 0 h 6858000"/>
              <a:gd name="connsiteX2" fmla="*/ 6923672 w 7256742"/>
              <a:gd name="connsiteY2" fmla="*/ 0 h 6858000"/>
              <a:gd name="connsiteX3" fmla="*/ 7256742 w 7256742"/>
              <a:gd name="connsiteY3" fmla="*/ 6852777 h 6858000"/>
              <a:gd name="connsiteX4" fmla="*/ 0 w 7256742"/>
              <a:gd name="connsiteY4" fmla="*/ 6858000 h 6858000"/>
              <a:gd name="connsiteX0" fmla="*/ 0 w 6924138"/>
              <a:gd name="connsiteY0" fmla="*/ 6858000 h 6877490"/>
              <a:gd name="connsiteX1" fmla="*/ 1689786 w 6924138"/>
              <a:gd name="connsiteY1" fmla="*/ 0 h 6877490"/>
              <a:gd name="connsiteX2" fmla="*/ 6923672 w 6924138"/>
              <a:gd name="connsiteY2" fmla="*/ 0 h 6877490"/>
              <a:gd name="connsiteX3" fmla="*/ 6923109 w 6924138"/>
              <a:gd name="connsiteY3" fmla="*/ 6877490 h 6877490"/>
              <a:gd name="connsiteX4" fmla="*/ 0 w 6924138"/>
              <a:gd name="connsiteY4" fmla="*/ 6858000 h 6877490"/>
              <a:gd name="connsiteX0" fmla="*/ 0 w 8159375"/>
              <a:gd name="connsiteY0" fmla="*/ 6858000 h 6877490"/>
              <a:gd name="connsiteX1" fmla="*/ 1689786 w 8159375"/>
              <a:gd name="connsiteY1" fmla="*/ 0 h 6877490"/>
              <a:gd name="connsiteX2" fmla="*/ 8159374 w 8159375"/>
              <a:gd name="connsiteY2" fmla="*/ 12481 h 6877490"/>
              <a:gd name="connsiteX3" fmla="*/ 6923109 w 8159375"/>
              <a:gd name="connsiteY3" fmla="*/ 6877490 h 6877490"/>
              <a:gd name="connsiteX4" fmla="*/ 0 w 8159375"/>
              <a:gd name="connsiteY4" fmla="*/ 6858000 h 6877490"/>
              <a:gd name="connsiteX0" fmla="*/ 0 w 8159512"/>
              <a:gd name="connsiteY0" fmla="*/ 6858000 h 6889971"/>
              <a:gd name="connsiteX1" fmla="*/ 1689786 w 8159512"/>
              <a:gd name="connsiteY1" fmla="*/ 0 h 6889971"/>
              <a:gd name="connsiteX2" fmla="*/ 8159374 w 8159512"/>
              <a:gd name="connsiteY2" fmla="*/ 12481 h 6889971"/>
              <a:gd name="connsiteX3" fmla="*/ 8146328 w 8159512"/>
              <a:gd name="connsiteY3" fmla="*/ 6889971 h 6889971"/>
              <a:gd name="connsiteX4" fmla="*/ 0 w 8159512"/>
              <a:gd name="connsiteY4" fmla="*/ 6858000 h 6889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59512" h="6889971">
                <a:moveTo>
                  <a:pt x="0" y="6858000"/>
                </a:moveTo>
                <a:lnTo>
                  <a:pt x="1689786" y="0"/>
                </a:lnTo>
                <a:lnTo>
                  <a:pt x="8159374" y="12481"/>
                </a:lnTo>
                <a:cubicBezTo>
                  <a:pt x="8161188" y="2294852"/>
                  <a:pt x="8144514" y="4607600"/>
                  <a:pt x="8146328" y="6889971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5037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1 -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4B9CFA-BF0F-0ED5-F14D-6A9B59C3B01D}"/>
              </a:ext>
            </a:extLst>
          </p:cNvPr>
          <p:cNvSpPr/>
          <p:nvPr userDrawn="1"/>
        </p:nvSpPr>
        <p:spPr>
          <a:xfrm>
            <a:off x="0" y="0"/>
            <a:ext cx="5910136" cy="6867144"/>
          </a:xfrm>
          <a:custGeom>
            <a:avLst/>
            <a:gdLst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5910136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  <a:gd name="connsiteX0" fmla="*/ 0 w 5910136"/>
              <a:gd name="connsiteY0" fmla="*/ 0 h 6858000"/>
              <a:gd name="connsiteX1" fmla="*/ 5910136 w 5910136"/>
              <a:gd name="connsiteY1" fmla="*/ 0 h 6858000"/>
              <a:gd name="connsiteX2" fmla="*/ 4196950 w 5910136"/>
              <a:gd name="connsiteY2" fmla="*/ 6858000 h 6858000"/>
              <a:gd name="connsiteX3" fmla="*/ 0 w 5910136"/>
              <a:gd name="connsiteY3" fmla="*/ 6858000 h 6858000"/>
              <a:gd name="connsiteX4" fmla="*/ 0 w 591013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10136" h="6858000">
                <a:moveTo>
                  <a:pt x="0" y="0"/>
                </a:moveTo>
                <a:lnTo>
                  <a:pt x="5910136" y="0"/>
                </a:lnTo>
                <a:lnTo>
                  <a:pt x="41969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6612" y="719052"/>
            <a:ext cx="4346576" cy="1185948"/>
          </a:xfrm>
          <a:prstGeom prst="rect">
            <a:avLst/>
          </a:prstGeom>
          <a:noFill/>
        </p:spPr>
        <p:txBody>
          <a:bodyPr lIns="0" tIns="0" rIns="0" bIns="0" anchor="b"/>
          <a:lstStyle>
            <a:lvl1pPr>
              <a:defRPr sz="3200"/>
            </a:lvl1pPr>
          </a:lstStyle>
          <a:p>
            <a:pPr lvl="0"/>
            <a:r>
              <a:rPr lang="en-US" dirty="0"/>
              <a:t>32 PT HELVETICA NEUE BOLD CONDENSED ITALIC IN ALL-CAPS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25A9A-937A-371D-8A70-FD8627F43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259388" cy="449897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429000"/>
          </a:xfrm>
        </p:spPr>
        <p:txBody>
          <a:bodyPr lIns="0">
            <a:normAutofit/>
          </a:bodyPr>
          <a:lstStyle>
            <a:lvl1pPr marL="0" indent="0">
              <a:buNone/>
              <a:defRPr sz="1800" b="1" i="0" spc="30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n-US" dirty="0"/>
              <a:t>18 PT HELVETICA NEUE BOLD IN ALL-CAPS AND LOOSE SPACING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85A7FB1-0771-00E7-AEC3-0A6459A7D3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395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Cr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431760"/>
            <a:ext cx="11358222" cy="4054640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2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B0232F57-2B5D-A9FF-4B87-CF03DAD7C8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6E072F-CC82-FC4B-293B-5372791CA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1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Mid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CF81-7CF0-AB2E-A1EF-E1AA2411CD6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6699F172-AF85-5ED0-794D-FF9E1FF1E0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74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Light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98902E2E-92DA-B47B-658F-130B90F4606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154C1283-1917-3CAF-4615-2D94045114A7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9" name="Picture 8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71F90245-0B77-1557-A17C-C10693D5AD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AA61A70-92A5-C9D3-4C92-8317ECEF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6337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Mid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6A05CA3-9048-BA27-48B2-40C31E43C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DAAC7D50-DA2D-54DC-DB4F-B04B9A034D78}"/>
              </a:ext>
            </a:extLst>
          </p:cNvPr>
          <p:cNvSpPr>
            <a:spLocks/>
          </p:cNvSpPr>
          <p:nvPr userDrawn="1"/>
        </p:nvSpPr>
        <p:spPr>
          <a:xfrm rot="10800000">
            <a:off x="6713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19332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519332 w 4723407"/>
              <a:gd name="connsiteY4" fmla="*/ 0 h 6868323"/>
              <a:gd name="connsiteX0" fmla="*/ 1529855 w 4723407"/>
              <a:gd name="connsiteY0" fmla="*/ 187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29855 w 4723407"/>
              <a:gd name="connsiteY4" fmla="*/ 1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29855" y="187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29855" y="187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93B25DE-528C-F33F-8660-6392E9EA092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8EA00-813D-6DC8-560E-F4C4BF1FE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5489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Gold and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376D6B-A77B-77BA-975B-4F5B2CD757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22">
            <a:extLst>
              <a:ext uri="{FF2B5EF4-FFF2-40B4-BE49-F238E27FC236}">
                <a16:creationId xmlns:a16="http://schemas.microsoft.com/office/drawing/2014/main" id="{0723F5EA-8B91-B44D-6E0A-19A5C53DB205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4F2AB5-D2ED-33D6-4898-AC044A5C7C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81001" y="6090376"/>
            <a:ext cx="1490597" cy="45719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3904CF-B86A-405C-937E-BA81B6A07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668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l Out Box 2 - Teal and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tan and black striped background&#10;&#10;Description automatically generated with medium confidence">
            <a:extLst>
              <a:ext uri="{FF2B5EF4-FFF2-40B4-BE49-F238E27FC236}">
                <a16:creationId xmlns:a16="http://schemas.microsoft.com/office/drawing/2014/main" id="{24465C97-9CDE-B977-1A90-E3BBEA1D1D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ectangle 22">
            <a:extLst>
              <a:ext uri="{FF2B5EF4-FFF2-40B4-BE49-F238E27FC236}">
                <a16:creationId xmlns:a16="http://schemas.microsoft.com/office/drawing/2014/main" id="{6BCAF467-9104-1514-AD83-A840A8A04148}"/>
              </a:ext>
            </a:extLst>
          </p:cNvPr>
          <p:cNvSpPr>
            <a:spLocks/>
          </p:cNvSpPr>
          <p:nvPr userDrawn="1"/>
        </p:nvSpPr>
        <p:spPr>
          <a:xfrm rot="10800000">
            <a:off x="6096" y="0"/>
            <a:ext cx="4718304" cy="6858000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1508810 w 4723407"/>
              <a:gd name="connsiteY0" fmla="*/ 188 h 6858000"/>
              <a:gd name="connsiteX1" fmla="*/ 4723407 w 4723407"/>
              <a:gd name="connsiteY1" fmla="*/ 0 h 6858000"/>
              <a:gd name="connsiteX2" fmla="*/ 4723407 w 4723407"/>
              <a:gd name="connsiteY2" fmla="*/ 6858000 h 6858000"/>
              <a:gd name="connsiteX3" fmla="*/ 0 w 4723407"/>
              <a:gd name="connsiteY3" fmla="*/ 6858000 h 6858000"/>
              <a:gd name="connsiteX4" fmla="*/ 1508810 w 4723407"/>
              <a:gd name="connsiteY4" fmla="*/ 18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58000">
                <a:moveTo>
                  <a:pt x="1508810" y="188"/>
                </a:moveTo>
                <a:lnTo>
                  <a:pt x="4723407" y="0"/>
                </a:lnTo>
                <a:lnTo>
                  <a:pt x="4723407" y="6858000"/>
                </a:lnTo>
                <a:lnTo>
                  <a:pt x="0" y="6858000"/>
                </a:lnTo>
                <a:lnTo>
                  <a:pt x="1508810" y="18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4FB0A-2BA1-C67D-F34B-224D6F9E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8DCACD-8019-5FE7-7B97-5FCF9FACD736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857837" y="1445026"/>
            <a:ext cx="11347443" cy="4050792"/>
          </a:xfrm>
          <a:custGeom>
            <a:avLst/>
            <a:gdLst>
              <a:gd name="connsiteX0" fmla="*/ 0 w 9595105"/>
              <a:gd name="connsiteY0" fmla="*/ 3429000 h 3429000"/>
              <a:gd name="connsiteX1" fmla="*/ 857250 w 9595105"/>
              <a:gd name="connsiteY1" fmla="*/ 0 h 3429000"/>
              <a:gd name="connsiteX2" fmla="*/ 9595105 w 9595105"/>
              <a:gd name="connsiteY2" fmla="*/ 0 h 3429000"/>
              <a:gd name="connsiteX3" fmla="*/ 8737855 w 9595105"/>
              <a:gd name="connsiteY3" fmla="*/ 3429000 h 3429000"/>
              <a:gd name="connsiteX4" fmla="*/ 0 w 9595105"/>
              <a:gd name="connsiteY4" fmla="*/ 3429000 h 3429000"/>
              <a:gd name="connsiteX0" fmla="*/ 0 w 9601455"/>
              <a:gd name="connsiteY0" fmla="*/ 3429000 h 3429000"/>
              <a:gd name="connsiteX1" fmla="*/ 857250 w 9601455"/>
              <a:gd name="connsiteY1" fmla="*/ 0 h 3429000"/>
              <a:gd name="connsiteX2" fmla="*/ 9595105 w 9601455"/>
              <a:gd name="connsiteY2" fmla="*/ 0 h 3429000"/>
              <a:gd name="connsiteX3" fmla="*/ 9601455 w 9601455"/>
              <a:gd name="connsiteY3" fmla="*/ 3418840 h 3429000"/>
              <a:gd name="connsiteX4" fmla="*/ 0 w 9601455"/>
              <a:gd name="connsiteY4" fmla="*/ 3429000 h 3429000"/>
              <a:gd name="connsiteX0" fmla="*/ 0 w 9605623"/>
              <a:gd name="connsiteY0" fmla="*/ 3429000 h 3429000"/>
              <a:gd name="connsiteX1" fmla="*/ 857250 w 9605623"/>
              <a:gd name="connsiteY1" fmla="*/ 0 h 3429000"/>
              <a:gd name="connsiteX2" fmla="*/ 9605265 w 9605623"/>
              <a:gd name="connsiteY2" fmla="*/ 10160 h 3429000"/>
              <a:gd name="connsiteX3" fmla="*/ 9601455 w 9605623"/>
              <a:gd name="connsiteY3" fmla="*/ 3418840 h 3429000"/>
              <a:gd name="connsiteX4" fmla="*/ 0 w 9605623"/>
              <a:gd name="connsiteY4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5623" h="3429000">
                <a:moveTo>
                  <a:pt x="0" y="3429000"/>
                </a:moveTo>
                <a:lnTo>
                  <a:pt x="857250" y="0"/>
                </a:lnTo>
                <a:lnTo>
                  <a:pt x="9605265" y="10160"/>
                </a:lnTo>
                <a:cubicBezTo>
                  <a:pt x="9607382" y="1149773"/>
                  <a:pt x="9599338" y="2279227"/>
                  <a:pt x="9601455" y="3418840"/>
                </a:cubicBezTo>
                <a:lnTo>
                  <a:pt x="0" y="3429000"/>
                </a:lnTo>
                <a:close/>
              </a:path>
            </a:pathLst>
          </a:custGeom>
          <a:solidFill>
            <a:schemeClr val="bg1"/>
          </a:solidFill>
        </p:spPr>
        <p:txBody>
          <a:bodyPr lIns="1371600" tIns="457200" rIns="6400800" bIns="457200" anchor="t" anchorCtr="0"/>
          <a:lstStyle>
            <a:lvl1pPr>
              <a:defRPr sz="3200"/>
            </a:lvl1pPr>
          </a:lstStyle>
          <a:p>
            <a:r>
              <a:rPr lang="en-US" dirty="0"/>
              <a:t>32 PT HELVETICA NEUE BOLD CONDENSED ITALIC </a:t>
            </a:r>
            <a:br>
              <a:rPr lang="en-US" dirty="0"/>
            </a:br>
            <a:r>
              <a:rPr lang="en-US" dirty="0"/>
              <a:t>IN ALL-CAPS</a:t>
            </a:r>
          </a:p>
        </p:txBody>
      </p:sp>
      <p:pic>
        <p:nvPicPr>
          <p:cNvPr id="11" name="Picture 10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883CB36D-A7B3-DF3F-F901-9EAEFEA93CC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1001" y="6090376"/>
            <a:ext cx="1490597" cy="457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ECD19-F474-F896-7C09-235E434B7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981200"/>
            <a:ext cx="5259388" cy="30480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342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9FBCFA9-259C-C8DD-755B-7122B8D5833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10800000" flipH="1" flipV="1">
            <a:off x="6541600" y="-10274"/>
            <a:ext cx="5650400" cy="6878548"/>
          </a:xfrm>
          <a:custGeom>
            <a:avLst/>
            <a:gdLst>
              <a:gd name="connsiteX0" fmla="*/ 0 w 5599767"/>
              <a:gd name="connsiteY0" fmla="*/ 0 h 6878548"/>
              <a:gd name="connsiteX1" fmla="*/ 5599767 w 5599767"/>
              <a:gd name="connsiteY1" fmla="*/ 0 h 6878548"/>
              <a:gd name="connsiteX2" fmla="*/ 5599767 w 5599767"/>
              <a:gd name="connsiteY2" fmla="*/ 6878548 h 6878548"/>
              <a:gd name="connsiteX3" fmla="*/ 0 w 5599767"/>
              <a:gd name="connsiteY3" fmla="*/ 6878548 h 6878548"/>
              <a:gd name="connsiteX4" fmla="*/ 0 w 5599767"/>
              <a:gd name="connsiteY4" fmla="*/ 0 h 6878548"/>
              <a:gd name="connsiteX0" fmla="*/ 0 w 5599767"/>
              <a:gd name="connsiteY0" fmla="*/ 0 h 6899569"/>
              <a:gd name="connsiteX1" fmla="*/ 5599767 w 5599767"/>
              <a:gd name="connsiteY1" fmla="*/ 0 h 6899569"/>
              <a:gd name="connsiteX2" fmla="*/ 5599767 w 5599767"/>
              <a:gd name="connsiteY2" fmla="*/ 6878548 h 6899569"/>
              <a:gd name="connsiteX3" fmla="*/ 1723697 w 5599767"/>
              <a:gd name="connsiteY3" fmla="*/ 6899569 h 6899569"/>
              <a:gd name="connsiteX4" fmla="*/ 0 w 5599767"/>
              <a:gd name="connsiteY4" fmla="*/ 0 h 6899569"/>
              <a:gd name="connsiteX0" fmla="*/ 50019 w 3876070"/>
              <a:gd name="connsiteY0" fmla="*/ 11017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0019 w 3876070"/>
              <a:gd name="connsiteY4" fmla="*/ 11017 h 6899569"/>
              <a:gd name="connsiteX0" fmla="*/ 16969 w 3876070"/>
              <a:gd name="connsiteY0" fmla="*/ 33051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16969 w 3876070"/>
              <a:gd name="connsiteY4" fmla="*/ 33051 h 6899569"/>
              <a:gd name="connsiteX0" fmla="*/ 5952 w 3876070"/>
              <a:gd name="connsiteY0" fmla="*/ 22034 h 6899569"/>
              <a:gd name="connsiteX1" fmla="*/ 3876070 w 3876070"/>
              <a:gd name="connsiteY1" fmla="*/ 0 h 6899569"/>
              <a:gd name="connsiteX2" fmla="*/ 3876070 w 3876070"/>
              <a:gd name="connsiteY2" fmla="*/ 6878548 h 6899569"/>
              <a:gd name="connsiteX3" fmla="*/ 0 w 3876070"/>
              <a:gd name="connsiteY3" fmla="*/ 6899569 h 6899569"/>
              <a:gd name="connsiteX4" fmla="*/ 5952 w 3876070"/>
              <a:gd name="connsiteY4" fmla="*/ 22034 h 6899569"/>
              <a:gd name="connsiteX0" fmla="*/ 1757634 w 5627752"/>
              <a:gd name="connsiteY0" fmla="*/ 22034 h 6878548"/>
              <a:gd name="connsiteX1" fmla="*/ 5627752 w 5627752"/>
              <a:gd name="connsiteY1" fmla="*/ 0 h 6878548"/>
              <a:gd name="connsiteX2" fmla="*/ 5627752 w 5627752"/>
              <a:gd name="connsiteY2" fmla="*/ 6878548 h 6878548"/>
              <a:gd name="connsiteX3" fmla="*/ 0 w 5627752"/>
              <a:gd name="connsiteY3" fmla="*/ 6877536 h 6878548"/>
              <a:gd name="connsiteX4" fmla="*/ 1757634 w 5627752"/>
              <a:gd name="connsiteY4" fmla="*/ 22034 h 6878548"/>
              <a:gd name="connsiteX0" fmla="*/ 1758243 w 5628361"/>
              <a:gd name="connsiteY0" fmla="*/ 22034 h 6878548"/>
              <a:gd name="connsiteX1" fmla="*/ 5628361 w 5628361"/>
              <a:gd name="connsiteY1" fmla="*/ 0 h 6878548"/>
              <a:gd name="connsiteX2" fmla="*/ 5628361 w 5628361"/>
              <a:gd name="connsiteY2" fmla="*/ 6878548 h 6878548"/>
              <a:gd name="connsiteX3" fmla="*/ 609 w 5628361"/>
              <a:gd name="connsiteY3" fmla="*/ 6877536 h 6878548"/>
              <a:gd name="connsiteX4" fmla="*/ 1758243 w 5628361"/>
              <a:gd name="connsiteY4" fmla="*/ 22034 h 6878548"/>
              <a:gd name="connsiteX0" fmla="*/ 1758254 w 5628372"/>
              <a:gd name="connsiteY0" fmla="*/ 22034 h 6878548"/>
              <a:gd name="connsiteX1" fmla="*/ 5628372 w 5628372"/>
              <a:gd name="connsiteY1" fmla="*/ 0 h 6878548"/>
              <a:gd name="connsiteX2" fmla="*/ 5628372 w 5628372"/>
              <a:gd name="connsiteY2" fmla="*/ 6878548 h 6878548"/>
              <a:gd name="connsiteX3" fmla="*/ 620 w 5628372"/>
              <a:gd name="connsiteY3" fmla="*/ 6877536 h 6878548"/>
              <a:gd name="connsiteX4" fmla="*/ 1758254 w 5628372"/>
              <a:gd name="connsiteY4" fmla="*/ 22034 h 6878548"/>
              <a:gd name="connsiteX0" fmla="*/ 1747241 w 5628376"/>
              <a:gd name="connsiteY0" fmla="*/ 11017 h 6878548"/>
              <a:gd name="connsiteX1" fmla="*/ 5628376 w 5628376"/>
              <a:gd name="connsiteY1" fmla="*/ 0 h 6878548"/>
              <a:gd name="connsiteX2" fmla="*/ 5628376 w 5628376"/>
              <a:gd name="connsiteY2" fmla="*/ 6878548 h 6878548"/>
              <a:gd name="connsiteX3" fmla="*/ 624 w 5628376"/>
              <a:gd name="connsiteY3" fmla="*/ 6877536 h 6878548"/>
              <a:gd name="connsiteX4" fmla="*/ 1747241 w 5628376"/>
              <a:gd name="connsiteY4" fmla="*/ 11017 h 6878548"/>
              <a:gd name="connsiteX0" fmla="*/ 1769267 w 5650402"/>
              <a:gd name="connsiteY0" fmla="*/ 11017 h 6878548"/>
              <a:gd name="connsiteX1" fmla="*/ 5650402 w 5650402"/>
              <a:gd name="connsiteY1" fmla="*/ 0 h 6878548"/>
              <a:gd name="connsiteX2" fmla="*/ 5650402 w 5650402"/>
              <a:gd name="connsiteY2" fmla="*/ 6878548 h 6878548"/>
              <a:gd name="connsiteX3" fmla="*/ 616 w 5650402"/>
              <a:gd name="connsiteY3" fmla="*/ 6877536 h 6878548"/>
              <a:gd name="connsiteX4" fmla="*/ 1769267 w 5650402"/>
              <a:gd name="connsiteY4" fmla="*/ 11017 h 6878548"/>
              <a:gd name="connsiteX0" fmla="*/ 1780282 w 5650400"/>
              <a:gd name="connsiteY0" fmla="*/ 1 h 6878548"/>
              <a:gd name="connsiteX1" fmla="*/ 5650400 w 5650400"/>
              <a:gd name="connsiteY1" fmla="*/ 0 h 6878548"/>
              <a:gd name="connsiteX2" fmla="*/ 5650400 w 5650400"/>
              <a:gd name="connsiteY2" fmla="*/ 6878548 h 6878548"/>
              <a:gd name="connsiteX3" fmla="*/ 614 w 5650400"/>
              <a:gd name="connsiteY3" fmla="*/ 6877536 h 6878548"/>
              <a:gd name="connsiteX4" fmla="*/ 1780282 w 5650400"/>
              <a:gd name="connsiteY4" fmla="*/ 1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50400" h="6878548">
                <a:moveTo>
                  <a:pt x="1780282" y="1"/>
                </a:moveTo>
                <a:lnTo>
                  <a:pt x="5650400" y="0"/>
                </a:lnTo>
                <a:lnTo>
                  <a:pt x="5650400" y="6878548"/>
                </a:lnTo>
                <a:lnTo>
                  <a:pt x="614" y="6877536"/>
                </a:lnTo>
                <a:cubicBezTo>
                  <a:pt x="-37798" y="6902239"/>
                  <a:pt x="1741575" y="-2668"/>
                  <a:pt x="1780282" y="1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150" b="150"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3008" y="1866900"/>
            <a:ext cx="4346576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A good way to highlight a pull quote along side someone’s picture.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03009" y="4115680"/>
            <a:ext cx="4346575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838200" y="1447800"/>
            <a:ext cx="5276193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3603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none" lIns="0" tIns="365760" rIns="0" bIns="0" rtlCol="0" anchor="ctr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5636550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610881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ll Quot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06E75-F681-5E46-5B58-636FA9667B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08" y="1866900"/>
            <a:ext cx="7515550" cy="1981200"/>
          </a:xfrm>
          <a:prstGeom prst="rect">
            <a:avLst/>
          </a:prstGeom>
          <a:noFill/>
        </p:spPr>
        <p:txBody>
          <a:bodyPr lIns="0" tIns="0" rIns="0" bIns="0" anchor="b">
            <a:normAutofit/>
          </a:bodyPr>
          <a:lstStyle>
            <a:lvl1pPr algn="ctr">
              <a:defRPr sz="32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Full screen pull quote option for when you have a little more text and don’t need to include a picture.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E4B8E-48B6-6DB3-5A9C-89C01F4E99B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331709" y="4115680"/>
            <a:ext cx="7515548" cy="468143"/>
          </a:xfrm>
        </p:spPr>
        <p:txBody>
          <a:bodyPr lIns="0" rIns="0"/>
          <a:lstStyle>
            <a:lvl1pPr marL="0" indent="0" algn="r">
              <a:buNone/>
              <a:defRPr sz="1600" b="0" i="1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—First and Last Name,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342594-C110-B48D-BDD3-6A99C2B93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4B5EC2-F21A-CB65-11CD-BA365538306E}"/>
              </a:ext>
            </a:extLst>
          </p:cNvPr>
          <p:cNvSpPr/>
          <p:nvPr userDrawn="1"/>
        </p:nvSpPr>
        <p:spPr>
          <a:xfrm>
            <a:off x="1866900" y="1447800"/>
            <a:ext cx="8420100" cy="3848100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D26FC46-933A-5BB1-ED1A-58B0DAF8AF2B}"/>
              </a:ext>
            </a:extLst>
          </p:cNvPr>
          <p:cNvSpPr txBox="1"/>
          <p:nvPr userDrawn="1"/>
        </p:nvSpPr>
        <p:spPr>
          <a:xfrm>
            <a:off x="1389057" y="2955233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D5E2D9-0D07-1B08-8B12-932FFA18C94E}"/>
              </a:ext>
            </a:extLst>
          </p:cNvPr>
          <p:cNvSpPr txBox="1"/>
          <p:nvPr userDrawn="1"/>
        </p:nvSpPr>
        <p:spPr>
          <a:xfrm rot="10800000">
            <a:off x="9847258" y="2955234"/>
            <a:ext cx="955683" cy="833234"/>
          </a:xfrm>
          <a:prstGeom prst="rect">
            <a:avLst/>
          </a:prstGeom>
          <a:solidFill>
            <a:schemeClr val="bg1"/>
          </a:solidFill>
        </p:spPr>
        <p:txBody>
          <a:bodyPr wrap="square" lIns="0" tIns="365760" rIns="0" bIns="0" rtlCol="0" anchor="ctr" anchorCtr="0">
            <a:noAutofit/>
          </a:bodyPr>
          <a:lstStyle/>
          <a:p>
            <a:pPr algn="ctr"/>
            <a:r>
              <a:rPr lang="en-US" sz="10000" b="1" i="0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latin typeface="Helvetica Neue Condensed Black" panose="02000503000000020004" pitchFamily="2" charset="0"/>
                <a:ea typeface="Helvetica Neue Condensed Black" panose="02000503000000020004" pitchFamily="2" charset="0"/>
                <a:cs typeface="Helvetica Neue Condensed Black" panose="02000503000000020004" pitchFamily="2" charset="0"/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813283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02190-BE22-C2DB-5F64-B2CE32627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BD711E-4F80-05E4-AED5-ECAC364B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3956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DFA03-55B0-900B-CE87-2603675ABA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04DD6-2664-6F7D-F624-8B1A35820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05DA44-0DFA-E70B-C488-830C3EFBC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9240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D11C95-15BC-E6C2-23C2-4681BA551078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89CE3A-F251-2649-79A9-FB747A2D0D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C0F85-65E0-1DF2-6BD7-93BED861F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605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37DC3-74FC-4F9A-7A32-EAB78A99E6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219F97-9960-B07D-C6D7-37D5AA410B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ABB7B-A377-3678-274E-E6FD336C8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ECB9D1-B775-FD19-C334-6DE816B7F0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Gray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34398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A439E-0CCC-4E5A-5145-A82764B8364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0CDB349-7967-3104-713C-9932F0E727B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54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Gold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488424-8447-A111-D043-AC0D110EB08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0CA66110-2274-BE62-B3E2-599981655D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88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C125D7-87A7-6506-F43A-208ED8A6FF80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424D66BF-6D25-1CD4-2E3B-323224A3C9B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26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Dark Teal_Cus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>
            <a:extLst>
              <a:ext uri="{FF2B5EF4-FFF2-40B4-BE49-F238E27FC236}">
                <a16:creationId xmlns:a16="http://schemas.microsoft.com/office/drawing/2014/main" id="{811F89D0-A05E-224B-12B4-A592BDB1C3D8}"/>
              </a:ext>
            </a:extLst>
          </p:cNvPr>
          <p:cNvSpPr>
            <a:spLocks/>
          </p:cNvSpPr>
          <p:nvPr userDrawn="1"/>
        </p:nvSpPr>
        <p:spPr>
          <a:xfrm rot="10800000">
            <a:off x="5105400" y="4717517"/>
            <a:ext cx="2276856" cy="2161205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  <a:gd name="connsiteX0" fmla="*/ 0 w 2993640"/>
              <a:gd name="connsiteY0" fmla="*/ 0 h 6868323"/>
              <a:gd name="connsiteX1" fmla="*/ 2993640 w 2993640"/>
              <a:gd name="connsiteY1" fmla="*/ 10323 h 6868323"/>
              <a:gd name="connsiteX2" fmla="*/ 2993640 w 2993640"/>
              <a:gd name="connsiteY2" fmla="*/ 6868323 h 6868323"/>
              <a:gd name="connsiteX3" fmla="*/ 2426309 w 2993640"/>
              <a:gd name="connsiteY3" fmla="*/ 6834972 h 6868323"/>
              <a:gd name="connsiteX4" fmla="*/ 0 w 2993640"/>
              <a:gd name="connsiteY4" fmla="*/ 0 h 6868323"/>
              <a:gd name="connsiteX0" fmla="*/ 0 w 2278163"/>
              <a:gd name="connsiteY0" fmla="*/ 23028 h 6858000"/>
              <a:gd name="connsiteX1" fmla="*/ 2278163 w 2278163"/>
              <a:gd name="connsiteY1" fmla="*/ 0 h 6858000"/>
              <a:gd name="connsiteX2" fmla="*/ 2278163 w 2278163"/>
              <a:gd name="connsiteY2" fmla="*/ 6858000 h 6858000"/>
              <a:gd name="connsiteX3" fmla="*/ 1710832 w 2278163"/>
              <a:gd name="connsiteY3" fmla="*/ 6824649 h 6858000"/>
              <a:gd name="connsiteX4" fmla="*/ 0 w 2278163"/>
              <a:gd name="connsiteY4" fmla="*/ 230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8163" h="6858000">
                <a:moveTo>
                  <a:pt x="0" y="23028"/>
                </a:moveTo>
                <a:lnTo>
                  <a:pt x="2278163" y="0"/>
                </a:lnTo>
                <a:lnTo>
                  <a:pt x="2278163" y="6858000"/>
                </a:lnTo>
                <a:lnTo>
                  <a:pt x="1710832" y="6824649"/>
                </a:lnTo>
                <a:lnTo>
                  <a:pt x="0" y="23028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2" name="Picture Placeholder 10">
            <a:extLst>
              <a:ext uri="{FF2B5EF4-FFF2-40B4-BE49-F238E27FC236}">
                <a16:creationId xmlns:a16="http://schemas.microsoft.com/office/drawing/2014/main" id="{29CFCEFA-9620-CB4B-1BEB-E87790E242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0274"/>
            <a:ext cx="6882720" cy="6878548"/>
          </a:xfrm>
          <a:custGeom>
            <a:avLst/>
            <a:gdLst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33480 w 9233480"/>
              <a:gd name="connsiteY2" fmla="*/ 0 h 6858000"/>
              <a:gd name="connsiteX3" fmla="*/ 7518980 w 9233480"/>
              <a:gd name="connsiteY3" fmla="*/ 6858000 h 6858000"/>
              <a:gd name="connsiteX4" fmla="*/ 0 w 9233480"/>
              <a:gd name="connsiteY4" fmla="*/ 6858000 h 6858000"/>
              <a:gd name="connsiteX0" fmla="*/ 1284 w 9234764"/>
              <a:gd name="connsiteY0" fmla="*/ 6868274 h 6868274"/>
              <a:gd name="connsiteX1" fmla="*/ 0 w 9234764"/>
              <a:gd name="connsiteY1" fmla="*/ 0 h 6868274"/>
              <a:gd name="connsiteX2" fmla="*/ 9234764 w 9234764"/>
              <a:gd name="connsiteY2" fmla="*/ 10274 h 6868274"/>
              <a:gd name="connsiteX3" fmla="*/ 7520264 w 9234764"/>
              <a:gd name="connsiteY3" fmla="*/ 6868274 h 6868274"/>
              <a:gd name="connsiteX4" fmla="*/ 1284 w 9234764"/>
              <a:gd name="connsiteY4" fmla="*/ 6868274 h 6868274"/>
              <a:gd name="connsiteX0" fmla="*/ 1284 w 9245038"/>
              <a:gd name="connsiteY0" fmla="*/ 6868274 h 6868274"/>
              <a:gd name="connsiteX1" fmla="*/ 0 w 9245038"/>
              <a:gd name="connsiteY1" fmla="*/ 0 h 6868274"/>
              <a:gd name="connsiteX2" fmla="*/ 9245038 w 9245038"/>
              <a:gd name="connsiteY2" fmla="*/ 0 h 6868274"/>
              <a:gd name="connsiteX3" fmla="*/ 7520264 w 9245038"/>
              <a:gd name="connsiteY3" fmla="*/ 6868274 h 6868274"/>
              <a:gd name="connsiteX4" fmla="*/ 1284 w 9245038"/>
              <a:gd name="connsiteY4" fmla="*/ 6868274 h 6868274"/>
              <a:gd name="connsiteX0" fmla="*/ 0 w 9243754"/>
              <a:gd name="connsiteY0" fmla="*/ 6868274 h 6868274"/>
              <a:gd name="connsiteX1" fmla="*/ 2392595 w 9243754"/>
              <a:gd name="connsiteY1" fmla="*/ 10274 h 6868274"/>
              <a:gd name="connsiteX2" fmla="*/ 9243754 w 9243754"/>
              <a:gd name="connsiteY2" fmla="*/ 0 h 6868274"/>
              <a:gd name="connsiteX3" fmla="*/ 7518980 w 9243754"/>
              <a:gd name="connsiteY3" fmla="*/ 6868274 h 6868274"/>
              <a:gd name="connsiteX4" fmla="*/ 0 w 9243754"/>
              <a:gd name="connsiteY4" fmla="*/ 6868274 h 6868274"/>
              <a:gd name="connsiteX0" fmla="*/ 823217 w 6851159"/>
              <a:gd name="connsiteY0" fmla="*/ 6313469 h 6868274"/>
              <a:gd name="connsiteX1" fmla="*/ 0 w 6851159"/>
              <a:gd name="connsiteY1" fmla="*/ 10274 h 6868274"/>
              <a:gd name="connsiteX2" fmla="*/ 6851159 w 6851159"/>
              <a:gd name="connsiteY2" fmla="*/ 0 h 6868274"/>
              <a:gd name="connsiteX3" fmla="*/ 5126385 w 6851159"/>
              <a:gd name="connsiteY3" fmla="*/ 6868274 h 6868274"/>
              <a:gd name="connsiteX4" fmla="*/ 823217 w 6851159"/>
              <a:gd name="connsiteY4" fmla="*/ 6313469 h 6868274"/>
              <a:gd name="connsiteX0" fmla="*/ 0 w 6880697"/>
              <a:gd name="connsiteY0" fmla="*/ 6868274 h 6868274"/>
              <a:gd name="connsiteX1" fmla="*/ 29538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0 w 6880697"/>
              <a:gd name="connsiteY0" fmla="*/ 6868274 h 6868274"/>
              <a:gd name="connsiteX1" fmla="*/ 8990 w 6880697"/>
              <a:gd name="connsiteY1" fmla="*/ 10274 h 6868274"/>
              <a:gd name="connsiteX2" fmla="*/ 6880697 w 6880697"/>
              <a:gd name="connsiteY2" fmla="*/ 0 h 6868274"/>
              <a:gd name="connsiteX3" fmla="*/ 5155923 w 6880697"/>
              <a:gd name="connsiteY3" fmla="*/ 6868274 h 6868274"/>
              <a:gd name="connsiteX4" fmla="*/ 0 w 6880697"/>
              <a:gd name="connsiteY4" fmla="*/ 6868274 h 6868274"/>
              <a:gd name="connsiteX0" fmla="*/ 2023 w 6882720"/>
              <a:gd name="connsiteY0" fmla="*/ 6878548 h 6878548"/>
              <a:gd name="connsiteX1" fmla="*/ 739 w 6882720"/>
              <a:gd name="connsiteY1" fmla="*/ 0 h 6878548"/>
              <a:gd name="connsiteX2" fmla="*/ 6882720 w 6882720"/>
              <a:gd name="connsiteY2" fmla="*/ 10274 h 6878548"/>
              <a:gd name="connsiteX3" fmla="*/ 5157946 w 6882720"/>
              <a:gd name="connsiteY3" fmla="*/ 6878548 h 6878548"/>
              <a:gd name="connsiteX4" fmla="*/ 2023 w 6882720"/>
              <a:gd name="connsiteY4" fmla="*/ 6878548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2720" h="6878548">
                <a:moveTo>
                  <a:pt x="2023" y="6878548"/>
                </a:moveTo>
                <a:cubicBezTo>
                  <a:pt x="5020" y="4592548"/>
                  <a:pt x="-2258" y="2286000"/>
                  <a:pt x="739" y="0"/>
                </a:cubicBezTo>
                <a:lnTo>
                  <a:pt x="6882720" y="10274"/>
                </a:lnTo>
                <a:lnTo>
                  <a:pt x="5157946" y="6878548"/>
                </a:lnTo>
                <a:lnTo>
                  <a:pt x="2023" y="6878548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19800" y="3429000"/>
            <a:ext cx="5333999" cy="1884362"/>
          </a:xfrm>
        </p:spPr>
        <p:txBody>
          <a:bodyPr lIns="45720" rIns="45720"/>
          <a:lstStyle>
            <a:lvl1pPr marL="0" indent="0" algn="r">
              <a:buNone/>
              <a:defRPr sz="2400" b="1" i="0" spc="30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24 PT HELVETICA NEUE BOLD IN ALL-CAPS AND LOOSE SPACING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29052DDF-7D31-4F2B-81F5-561CBF5EF4B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199" y="1638301"/>
            <a:ext cx="9067573" cy="1617662"/>
          </a:xfrm>
          <a:custGeom>
            <a:avLst/>
            <a:gdLst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127332 w 9590088"/>
              <a:gd name="connsiteY3" fmla="*/ 1851025 h 1851025"/>
              <a:gd name="connsiteX4" fmla="*/ 0 w 9590088"/>
              <a:gd name="connsiteY4" fmla="*/ 1851025 h 1851025"/>
              <a:gd name="connsiteX0" fmla="*/ 0 w 9127332"/>
              <a:gd name="connsiteY0" fmla="*/ 1851025 h 1851025"/>
              <a:gd name="connsiteX1" fmla="*/ 462756 w 9127332"/>
              <a:gd name="connsiteY1" fmla="*/ 0 h 1851025"/>
              <a:gd name="connsiteX2" fmla="*/ 9067573 w 9127332"/>
              <a:gd name="connsiteY2" fmla="*/ 10886 h 1851025"/>
              <a:gd name="connsiteX3" fmla="*/ 9127332 w 9127332"/>
              <a:gd name="connsiteY3" fmla="*/ 1851025 h 1851025"/>
              <a:gd name="connsiteX4" fmla="*/ 0 w 9127332"/>
              <a:gd name="connsiteY4" fmla="*/ 1851025 h 1851025"/>
              <a:gd name="connsiteX0" fmla="*/ 0 w 9067573"/>
              <a:gd name="connsiteY0" fmla="*/ 1851025 h 1851025"/>
              <a:gd name="connsiteX1" fmla="*/ 462756 w 9067573"/>
              <a:gd name="connsiteY1" fmla="*/ 0 h 1851025"/>
              <a:gd name="connsiteX2" fmla="*/ 9067573 w 9067573"/>
              <a:gd name="connsiteY2" fmla="*/ 10886 h 1851025"/>
              <a:gd name="connsiteX3" fmla="*/ 9062017 w 9067573"/>
              <a:gd name="connsiteY3" fmla="*/ 1851025 h 1851025"/>
              <a:gd name="connsiteX4" fmla="*/ 0 w 9067573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67573" h="1851025">
                <a:moveTo>
                  <a:pt x="0" y="1851025"/>
                </a:moveTo>
                <a:lnTo>
                  <a:pt x="462756" y="0"/>
                </a:lnTo>
                <a:lnTo>
                  <a:pt x="9067573" y="10886"/>
                </a:lnTo>
                <a:lnTo>
                  <a:pt x="9062017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1508E-57B0-1B3E-CFAB-9534333390C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33B556A0-4F22-267A-4F1C-20A5E257C2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4412" y="5037958"/>
            <a:ext cx="149629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2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 - Teal_Custom Pho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3CCDB1E-7356-0282-8E94-436775BC08A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1800" y="0"/>
            <a:ext cx="9233480" cy="6858000"/>
          </a:xfrm>
          <a:custGeom>
            <a:avLst/>
            <a:gdLst>
              <a:gd name="connsiteX0" fmla="*/ 0 w 12188952"/>
              <a:gd name="connsiteY0" fmla="*/ 6858000 h 6858000"/>
              <a:gd name="connsiteX1" fmla="*/ 1714500 w 12188952"/>
              <a:gd name="connsiteY1" fmla="*/ 0 h 6858000"/>
              <a:gd name="connsiteX2" fmla="*/ 12188952 w 12188952"/>
              <a:gd name="connsiteY2" fmla="*/ 0 h 6858000"/>
              <a:gd name="connsiteX3" fmla="*/ 10474452 w 12188952"/>
              <a:gd name="connsiteY3" fmla="*/ 6858000 h 6858000"/>
              <a:gd name="connsiteX4" fmla="*/ 0 w 12188952"/>
              <a:gd name="connsiteY4" fmla="*/ 6858000 h 6858000"/>
              <a:gd name="connsiteX0" fmla="*/ 0 w 10474452"/>
              <a:gd name="connsiteY0" fmla="*/ 6858000 h 6858000"/>
              <a:gd name="connsiteX1" fmla="*/ 1714500 w 10474452"/>
              <a:gd name="connsiteY1" fmla="*/ 0 h 6858000"/>
              <a:gd name="connsiteX2" fmla="*/ 9228037 w 10474452"/>
              <a:gd name="connsiteY2" fmla="*/ 0 h 6858000"/>
              <a:gd name="connsiteX3" fmla="*/ 10474452 w 10474452"/>
              <a:gd name="connsiteY3" fmla="*/ 6858000 h 6858000"/>
              <a:gd name="connsiteX4" fmla="*/ 0 w 10474452"/>
              <a:gd name="connsiteY4" fmla="*/ 6858000 h 6858000"/>
              <a:gd name="connsiteX0" fmla="*/ 0 w 9228037"/>
              <a:gd name="connsiteY0" fmla="*/ 6858000 h 6858000"/>
              <a:gd name="connsiteX1" fmla="*/ 1714500 w 9228037"/>
              <a:gd name="connsiteY1" fmla="*/ 0 h 6858000"/>
              <a:gd name="connsiteX2" fmla="*/ 9228037 w 9228037"/>
              <a:gd name="connsiteY2" fmla="*/ 0 h 6858000"/>
              <a:gd name="connsiteX3" fmla="*/ 8602109 w 9228037"/>
              <a:gd name="connsiteY3" fmla="*/ 6847114 h 6858000"/>
              <a:gd name="connsiteX4" fmla="*/ 0 w 9228037"/>
              <a:gd name="connsiteY4" fmla="*/ 6858000 h 6858000"/>
              <a:gd name="connsiteX0" fmla="*/ 0 w 9233480"/>
              <a:gd name="connsiteY0" fmla="*/ 6858000 h 6858000"/>
              <a:gd name="connsiteX1" fmla="*/ 1714500 w 9233480"/>
              <a:gd name="connsiteY1" fmla="*/ 0 h 6858000"/>
              <a:gd name="connsiteX2" fmla="*/ 9228037 w 9233480"/>
              <a:gd name="connsiteY2" fmla="*/ 0 h 6858000"/>
              <a:gd name="connsiteX3" fmla="*/ 9233480 w 9233480"/>
              <a:gd name="connsiteY3" fmla="*/ 6847114 h 6858000"/>
              <a:gd name="connsiteX4" fmla="*/ 0 w 923348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33480" h="6858000">
                <a:moveTo>
                  <a:pt x="0" y="6858000"/>
                </a:moveTo>
                <a:lnTo>
                  <a:pt x="1714500" y="0"/>
                </a:lnTo>
                <a:lnTo>
                  <a:pt x="9228037" y="0"/>
                </a:lnTo>
                <a:cubicBezTo>
                  <a:pt x="9229851" y="2282371"/>
                  <a:pt x="9231666" y="4564743"/>
                  <a:pt x="9233480" y="6847114"/>
                </a:cubicBez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022" r="-15986"/>
            </a:stretch>
          </a:blipFill>
        </p:spPr>
        <p:txBody>
          <a:bodyPr/>
          <a:lstStyle>
            <a:lvl1pPr marL="130175" indent="0">
              <a:buNone/>
              <a:defRPr/>
            </a:lvl1pPr>
          </a:lstStyle>
          <a:p>
            <a:r>
              <a:rPr lang="en-US" dirty="0"/>
              <a:t>                           Click icon to add picture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8404E3-503E-AA6A-3BC1-1145E9D72C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63242" y="4892634"/>
            <a:ext cx="7090557" cy="365166"/>
          </a:xfrm>
        </p:spPr>
        <p:txBody>
          <a:bodyPr lIns="45720" rIns="45720"/>
          <a:lstStyle>
            <a:lvl1pPr marL="0" indent="0" algn="r">
              <a:buNone/>
              <a:defRPr sz="2400" b="1" i="1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2048B300-9C1A-D914-51D2-F327CF3122F5}"/>
              </a:ext>
            </a:extLst>
          </p:cNvPr>
          <p:cNvSpPr>
            <a:spLocks/>
          </p:cNvSpPr>
          <p:nvPr userDrawn="1"/>
        </p:nvSpPr>
        <p:spPr>
          <a:xfrm rot="10800000">
            <a:off x="0" y="0"/>
            <a:ext cx="4718304" cy="6868323"/>
          </a:xfrm>
          <a:custGeom>
            <a:avLst/>
            <a:gdLst>
              <a:gd name="connsiteX0" fmla="*/ 0 w 10325100"/>
              <a:gd name="connsiteY0" fmla="*/ 0 h 6858000"/>
              <a:gd name="connsiteX1" fmla="*/ 10325100 w 10325100"/>
              <a:gd name="connsiteY1" fmla="*/ 0 h 6858000"/>
              <a:gd name="connsiteX2" fmla="*/ 10325100 w 10325100"/>
              <a:gd name="connsiteY2" fmla="*/ 6858000 h 6858000"/>
              <a:gd name="connsiteX3" fmla="*/ 0 w 10325100"/>
              <a:gd name="connsiteY3" fmla="*/ 6858000 h 6858000"/>
              <a:gd name="connsiteX4" fmla="*/ 0 w 10325100"/>
              <a:gd name="connsiteY4" fmla="*/ 0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12204004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12204004"/>
              <a:gd name="connsiteY0" fmla="*/ 12526 h 6858000"/>
              <a:gd name="connsiteX1" fmla="*/ 12204004 w 12204004"/>
              <a:gd name="connsiteY1" fmla="*/ 0 h 6858000"/>
              <a:gd name="connsiteX2" fmla="*/ 3172739 w 12204004"/>
              <a:gd name="connsiteY2" fmla="*/ 6858000 h 6858000"/>
              <a:gd name="connsiteX3" fmla="*/ 1878904 w 12204004"/>
              <a:gd name="connsiteY3" fmla="*/ 6858000 h 6858000"/>
              <a:gd name="connsiteX4" fmla="*/ 0 w 12204004"/>
              <a:gd name="connsiteY4" fmla="*/ 12526 h 6858000"/>
              <a:gd name="connsiteX0" fmla="*/ 0 w 3172739"/>
              <a:gd name="connsiteY0" fmla="*/ 12526 h 6858000"/>
              <a:gd name="connsiteX1" fmla="*/ 1744772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3172739"/>
              <a:gd name="connsiteY0" fmla="*/ 12526 h 6858000"/>
              <a:gd name="connsiteX1" fmla="*/ 2396125 w 3172739"/>
              <a:gd name="connsiteY1" fmla="*/ 0 h 6858000"/>
              <a:gd name="connsiteX2" fmla="*/ 3172739 w 3172739"/>
              <a:gd name="connsiteY2" fmla="*/ 6858000 h 6858000"/>
              <a:gd name="connsiteX3" fmla="*/ 1878904 w 3172739"/>
              <a:gd name="connsiteY3" fmla="*/ 6858000 h 6858000"/>
              <a:gd name="connsiteX4" fmla="*/ 0 w 3172739"/>
              <a:gd name="connsiteY4" fmla="*/ 12526 h 6858000"/>
              <a:gd name="connsiteX0" fmla="*/ 0 w 2396125"/>
              <a:gd name="connsiteY0" fmla="*/ 12526 h 6858000"/>
              <a:gd name="connsiteX1" fmla="*/ 2396125 w 2396125"/>
              <a:gd name="connsiteY1" fmla="*/ 0 h 6858000"/>
              <a:gd name="connsiteX2" fmla="*/ 2396125 w 2396125"/>
              <a:gd name="connsiteY2" fmla="*/ 6858000 h 6858000"/>
              <a:gd name="connsiteX3" fmla="*/ 1878904 w 2396125"/>
              <a:gd name="connsiteY3" fmla="*/ 6858000 h 6858000"/>
              <a:gd name="connsiteX4" fmla="*/ 0 w 2396125"/>
              <a:gd name="connsiteY4" fmla="*/ 12526 h 6858000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7122236 w 7639457"/>
              <a:gd name="connsiteY3" fmla="*/ 6880198 h 6880198"/>
              <a:gd name="connsiteX4" fmla="*/ 0 w 7639457"/>
              <a:gd name="connsiteY4" fmla="*/ 0 h 6880198"/>
              <a:gd name="connsiteX0" fmla="*/ 0 w 7639457"/>
              <a:gd name="connsiteY0" fmla="*/ 0 h 6880198"/>
              <a:gd name="connsiteX1" fmla="*/ 7639457 w 7639457"/>
              <a:gd name="connsiteY1" fmla="*/ 22198 h 6880198"/>
              <a:gd name="connsiteX2" fmla="*/ 7639457 w 7639457"/>
              <a:gd name="connsiteY2" fmla="*/ 6880198 h 6880198"/>
              <a:gd name="connsiteX3" fmla="*/ 2916050 w 7639457"/>
              <a:gd name="connsiteY3" fmla="*/ 6880198 h 6880198"/>
              <a:gd name="connsiteX4" fmla="*/ 0 w 7639457"/>
              <a:gd name="connsiteY4" fmla="*/ 0 h 6880198"/>
              <a:gd name="connsiteX0" fmla="*/ 1729767 w 4723407"/>
              <a:gd name="connsiteY0" fmla="*/ 0 h 6868323"/>
              <a:gd name="connsiteX1" fmla="*/ 4723407 w 4723407"/>
              <a:gd name="connsiteY1" fmla="*/ 10323 h 6868323"/>
              <a:gd name="connsiteX2" fmla="*/ 4723407 w 4723407"/>
              <a:gd name="connsiteY2" fmla="*/ 6868323 h 6868323"/>
              <a:gd name="connsiteX3" fmla="*/ 0 w 4723407"/>
              <a:gd name="connsiteY3" fmla="*/ 6868323 h 6868323"/>
              <a:gd name="connsiteX4" fmla="*/ 1729767 w 4723407"/>
              <a:gd name="connsiteY4" fmla="*/ 0 h 6868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23407" h="6868323">
                <a:moveTo>
                  <a:pt x="1729767" y="0"/>
                </a:moveTo>
                <a:lnTo>
                  <a:pt x="4723407" y="10323"/>
                </a:lnTo>
                <a:lnTo>
                  <a:pt x="4723407" y="6868323"/>
                </a:lnTo>
                <a:lnTo>
                  <a:pt x="0" y="6868323"/>
                </a:lnTo>
                <a:lnTo>
                  <a:pt x="1729767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A8920B-4A72-CB98-399A-723B3F07D2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863203" y="6096000"/>
            <a:ext cx="1490597" cy="4572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55425CF-F3FA-28B7-6C02-30D2E21D316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601912" y="3733800"/>
            <a:ext cx="9590088" cy="1752600"/>
          </a:xfrm>
          <a:custGeom>
            <a:avLst/>
            <a:gdLst>
              <a:gd name="connsiteX0" fmla="*/ 0 w 10047288"/>
              <a:gd name="connsiteY0" fmla="*/ 1851025 h 1851025"/>
              <a:gd name="connsiteX1" fmla="*/ 462756 w 10047288"/>
              <a:gd name="connsiteY1" fmla="*/ 0 h 1851025"/>
              <a:gd name="connsiteX2" fmla="*/ 10047288 w 10047288"/>
              <a:gd name="connsiteY2" fmla="*/ 0 h 1851025"/>
              <a:gd name="connsiteX3" fmla="*/ 9584532 w 10047288"/>
              <a:gd name="connsiteY3" fmla="*/ 1851025 h 1851025"/>
              <a:gd name="connsiteX4" fmla="*/ 0 w 10047288"/>
              <a:gd name="connsiteY4" fmla="*/ 1851025 h 1851025"/>
              <a:gd name="connsiteX0" fmla="*/ 0 w 9590088"/>
              <a:gd name="connsiteY0" fmla="*/ 1851025 h 1851025"/>
              <a:gd name="connsiteX1" fmla="*/ 462756 w 9590088"/>
              <a:gd name="connsiteY1" fmla="*/ 0 h 1851025"/>
              <a:gd name="connsiteX2" fmla="*/ 9590088 w 9590088"/>
              <a:gd name="connsiteY2" fmla="*/ 0 h 1851025"/>
              <a:gd name="connsiteX3" fmla="*/ 9584532 w 9590088"/>
              <a:gd name="connsiteY3" fmla="*/ 1851025 h 1851025"/>
              <a:gd name="connsiteX4" fmla="*/ 0 w 9590088"/>
              <a:gd name="connsiteY4" fmla="*/ 1851025 h 185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90088" h="1851025">
                <a:moveTo>
                  <a:pt x="0" y="1851025"/>
                </a:moveTo>
                <a:lnTo>
                  <a:pt x="462756" y="0"/>
                </a:lnTo>
                <a:lnTo>
                  <a:pt x="9590088" y="0"/>
                </a:lnTo>
                <a:lnTo>
                  <a:pt x="9584532" y="1851025"/>
                </a:lnTo>
                <a:lnTo>
                  <a:pt x="0" y="1851025"/>
                </a:lnTo>
                <a:close/>
              </a:path>
            </a:pathLst>
          </a:custGeom>
          <a:solidFill>
            <a:schemeClr val="tx2"/>
          </a:solidFill>
        </p:spPr>
        <p:txBody>
          <a:bodyPr rIns="914400" anchor="ctr" anchorCtr="0">
            <a:normAutofit/>
          </a:bodyPr>
          <a:lstStyle>
            <a:lvl1pPr marL="0" indent="0" algn="r">
              <a:buNone/>
              <a:defRPr sz="4500" b="0" i="1"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</a:lstStyle>
          <a:p>
            <a:pPr lvl="0"/>
            <a:r>
              <a:rPr lang="en-US" dirty="0"/>
              <a:t>48 PT HELVETICA NEUE BOLD CONDENSED ITALIC IN ALL-CAPS</a:t>
            </a:r>
          </a:p>
        </p:txBody>
      </p:sp>
    </p:spTree>
    <p:extLst>
      <p:ext uri="{BB962C8B-B14F-4D97-AF65-F5344CB8AC3E}">
        <p14:creationId xmlns:p14="http://schemas.microsoft.com/office/powerpoint/2010/main" val="4219632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1" y="723900"/>
            <a:ext cx="11795138" cy="917575"/>
          </a:xfrm>
          <a:custGeom>
            <a:avLst/>
            <a:gdLst>
              <a:gd name="connsiteX0" fmla="*/ 0 w 11755677"/>
              <a:gd name="connsiteY0" fmla="*/ 914400 h 914400"/>
              <a:gd name="connsiteX1" fmla="*/ 228600 w 11755677"/>
              <a:gd name="connsiteY1" fmla="*/ 0 h 914400"/>
              <a:gd name="connsiteX2" fmla="*/ 11755677 w 11755677"/>
              <a:gd name="connsiteY2" fmla="*/ 0 h 914400"/>
              <a:gd name="connsiteX3" fmla="*/ 11527077 w 11755677"/>
              <a:gd name="connsiteY3" fmla="*/ 914400 h 914400"/>
              <a:gd name="connsiteX4" fmla="*/ 0 w 11755677"/>
              <a:gd name="connsiteY4" fmla="*/ 914400 h 914400"/>
              <a:gd name="connsiteX0" fmla="*/ 0 w 11755677"/>
              <a:gd name="connsiteY0" fmla="*/ 914400 h 925286"/>
              <a:gd name="connsiteX1" fmla="*/ 228600 w 11755677"/>
              <a:gd name="connsiteY1" fmla="*/ 0 h 925286"/>
              <a:gd name="connsiteX2" fmla="*/ 11755677 w 11755677"/>
              <a:gd name="connsiteY2" fmla="*/ 0 h 925286"/>
              <a:gd name="connsiteX3" fmla="*/ 11723020 w 11755677"/>
              <a:gd name="connsiteY3" fmla="*/ 925286 h 925286"/>
              <a:gd name="connsiteX4" fmla="*/ 0 w 11755677"/>
              <a:gd name="connsiteY4" fmla="*/ 914400 h 925286"/>
              <a:gd name="connsiteX0" fmla="*/ 0 w 11723020"/>
              <a:gd name="connsiteY0" fmla="*/ 914400 h 925286"/>
              <a:gd name="connsiteX1" fmla="*/ 228600 w 11723020"/>
              <a:gd name="connsiteY1" fmla="*/ 0 h 925286"/>
              <a:gd name="connsiteX2" fmla="*/ 11723020 w 11723020"/>
              <a:gd name="connsiteY2" fmla="*/ 10886 h 925286"/>
              <a:gd name="connsiteX3" fmla="*/ 11723020 w 11723020"/>
              <a:gd name="connsiteY3" fmla="*/ 925286 h 925286"/>
              <a:gd name="connsiteX4" fmla="*/ 0 w 11723020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21772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25286"/>
              <a:gd name="connsiteX1" fmla="*/ 228600 w 11777448"/>
              <a:gd name="connsiteY1" fmla="*/ 0 h 925286"/>
              <a:gd name="connsiteX2" fmla="*/ 11777448 w 11777448"/>
              <a:gd name="connsiteY2" fmla="*/ 10887 h 925286"/>
              <a:gd name="connsiteX3" fmla="*/ 11723020 w 11777448"/>
              <a:gd name="connsiteY3" fmla="*/ 925286 h 925286"/>
              <a:gd name="connsiteX4" fmla="*/ 0 w 11777448"/>
              <a:gd name="connsiteY4" fmla="*/ 914400 h 925286"/>
              <a:gd name="connsiteX0" fmla="*/ 0 w 11777448"/>
              <a:gd name="connsiteY0" fmla="*/ 914400 h 914400"/>
              <a:gd name="connsiteX1" fmla="*/ 228600 w 11777448"/>
              <a:gd name="connsiteY1" fmla="*/ 0 h 914400"/>
              <a:gd name="connsiteX2" fmla="*/ 11777448 w 11777448"/>
              <a:gd name="connsiteY2" fmla="*/ 10887 h 914400"/>
              <a:gd name="connsiteX3" fmla="*/ 11766563 w 11777448"/>
              <a:gd name="connsiteY3" fmla="*/ 914400 h 914400"/>
              <a:gd name="connsiteX4" fmla="*/ 0 w 11777448"/>
              <a:gd name="connsiteY4" fmla="*/ 914400 h 914400"/>
              <a:gd name="connsiteX0" fmla="*/ 0 w 11793323"/>
              <a:gd name="connsiteY0" fmla="*/ 914400 h 914400"/>
              <a:gd name="connsiteX1" fmla="*/ 228600 w 11793323"/>
              <a:gd name="connsiteY1" fmla="*/ 0 h 914400"/>
              <a:gd name="connsiteX2" fmla="*/ 11793323 w 11793323"/>
              <a:gd name="connsiteY2" fmla="*/ 7712 h 914400"/>
              <a:gd name="connsiteX3" fmla="*/ 11766563 w 11793323"/>
              <a:gd name="connsiteY3" fmla="*/ 914400 h 914400"/>
              <a:gd name="connsiteX4" fmla="*/ 0 w 11793323"/>
              <a:gd name="connsiteY4" fmla="*/ 914400 h 914400"/>
              <a:gd name="connsiteX0" fmla="*/ 0 w 11798313"/>
              <a:gd name="connsiteY0" fmla="*/ 914400 h 914400"/>
              <a:gd name="connsiteX1" fmla="*/ 228600 w 11798313"/>
              <a:gd name="connsiteY1" fmla="*/ 0 h 914400"/>
              <a:gd name="connsiteX2" fmla="*/ 11793323 w 11798313"/>
              <a:gd name="connsiteY2" fmla="*/ 7712 h 914400"/>
              <a:gd name="connsiteX3" fmla="*/ 11798313 w 11798313"/>
              <a:gd name="connsiteY3" fmla="*/ 914400 h 914400"/>
              <a:gd name="connsiteX4" fmla="*/ 0 w 11798313"/>
              <a:gd name="connsiteY4" fmla="*/ 914400 h 914400"/>
              <a:gd name="connsiteX0" fmla="*/ 0 w 11795138"/>
              <a:gd name="connsiteY0" fmla="*/ 914400 h 917575"/>
              <a:gd name="connsiteX1" fmla="*/ 228600 w 11795138"/>
              <a:gd name="connsiteY1" fmla="*/ 0 h 917575"/>
              <a:gd name="connsiteX2" fmla="*/ 11793323 w 11795138"/>
              <a:gd name="connsiteY2" fmla="*/ 7712 h 917575"/>
              <a:gd name="connsiteX3" fmla="*/ 11795138 w 11795138"/>
              <a:gd name="connsiteY3" fmla="*/ 917575 h 917575"/>
              <a:gd name="connsiteX4" fmla="*/ 0 w 11795138"/>
              <a:gd name="connsiteY4" fmla="*/ 914400 h 917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5138" h="917575">
                <a:moveTo>
                  <a:pt x="0" y="914400"/>
                </a:moveTo>
                <a:lnTo>
                  <a:pt x="228600" y="0"/>
                </a:lnTo>
                <a:lnTo>
                  <a:pt x="11793323" y="7712"/>
                </a:lnTo>
                <a:cubicBezTo>
                  <a:pt x="11794986" y="309941"/>
                  <a:pt x="11793475" y="615346"/>
                  <a:pt x="11795138" y="917575"/>
                </a:cubicBezTo>
                <a:lnTo>
                  <a:pt x="0" y="9144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lIns="457200" tIns="45720" rIns="91440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57400"/>
            <a:ext cx="10515600" cy="3429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81355F5F-3748-DDF0-ED2B-BFBF34187F61}"/>
              </a:ext>
            </a:extLst>
          </p:cNvPr>
          <p:cNvSpPr txBox="1">
            <a:spLocks/>
          </p:cNvSpPr>
          <p:nvPr userDrawn="1"/>
        </p:nvSpPr>
        <p:spPr>
          <a:xfrm>
            <a:off x="11430000" y="6090376"/>
            <a:ext cx="204591" cy="41060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800" b="0" i="0" kern="1200">
                <a:solidFill>
                  <a:schemeClr val="tx1">
                    <a:tint val="7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/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6722D2E-292B-5448-07AB-45DA96660082}"/>
              </a:ext>
            </a:extLst>
          </p:cNvPr>
          <p:cNvSpPr/>
          <p:nvPr userDrawn="1"/>
        </p:nvSpPr>
        <p:spPr>
          <a:xfrm>
            <a:off x="0" y="5803392"/>
            <a:ext cx="1219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1630" y="6090376"/>
            <a:ext cx="775570" cy="457499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1" i="0">
                <a:solidFill>
                  <a:schemeClr val="tx1">
                    <a:tint val="75000"/>
                  </a:schemeClr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fld id="{2EF5B720-A4A1-FD49-AF98-E194DCD54D6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picture containing icon&#10;&#10;Description automatically generated">
            <a:extLst>
              <a:ext uri="{FF2B5EF4-FFF2-40B4-BE49-F238E27FC236}">
                <a16:creationId xmlns:a16="http://schemas.microsoft.com/office/drawing/2014/main" id="{1D00E2DA-285D-4EDD-AF8E-95DDE287B050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6108192"/>
            <a:ext cx="1496291" cy="4572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54946-D1E5-2793-0FAD-7117052D5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096000"/>
            <a:ext cx="4114800" cy="4572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 b="0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r>
              <a:rPr lang="en-US" dirty="0"/>
              <a:t>Budget &amp; Fiscal Planning</a:t>
            </a:r>
          </a:p>
        </p:txBody>
      </p:sp>
    </p:spTree>
    <p:extLst>
      <p:ext uri="{BB962C8B-B14F-4D97-AF65-F5344CB8AC3E}">
        <p14:creationId xmlns:p14="http://schemas.microsoft.com/office/powerpoint/2010/main" val="1972536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3" r:id="rId16"/>
    <p:sldLayoutId id="2147483734" r:id="rId17"/>
    <p:sldLayoutId id="2147483735" r:id="rId18"/>
    <p:sldLayoutId id="2147483762" r:id="rId19"/>
    <p:sldLayoutId id="2147483763" r:id="rId20"/>
    <p:sldLayoutId id="2147483765" r:id="rId21"/>
    <p:sldLayoutId id="2147483766" r:id="rId22"/>
    <p:sldLayoutId id="2147483738" r:id="rId23"/>
    <p:sldLayoutId id="2147483736" r:id="rId24"/>
    <p:sldLayoutId id="2147483737" r:id="rId25"/>
    <p:sldLayoutId id="2147483761" r:id="rId26"/>
    <p:sldLayoutId id="2147483739" r:id="rId27"/>
    <p:sldLayoutId id="2147483740" r:id="rId28"/>
    <p:sldLayoutId id="2147483741" r:id="rId29"/>
    <p:sldLayoutId id="2147483742" r:id="rId30"/>
    <p:sldLayoutId id="2147483764" r:id="rId31"/>
    <p:sldLayoutId id="2147483743" r:id="rId32"/>
    <p:sldLayoutId id="2147483745" r:id="rId33"/>
    <p:sldLayoutId id="2147483746" r:id="rId34"/>
    <p:sldLayoutId id="2147483747" r:id="rId35"/>
    <p:sldLayoutId id="2147483748" r:id="rId36"/>
    <p:sldLayoutId id="2147483749" r:id="rId37"/>
    <p:sldLayoutId id="2147483755" r:id="rId38"/>
    <p:sldLayoutId id="2147483750" r:id="rId39"/>
    <p:sldLayoutId id="2147483751" r:id="rId40"/>
    <p:sldLayoutId id="2147483752" r:id="rId41"/>
    <p:sldLayoutId id="2147483753" r:id="rId42"/>
    <p:sldLayoutId id="2147483754" r:id="rId43"/>
    <p:sldLayoutId id="2147483756" r:id="rId44"/>
    <p:sldLayoutId id="2147483757" r:id="rId45"/>
    <p:sldLayoutId id="2147483758" r:id="rId46"/>
    <p:sldLayoutId id="2147483759" r:id="rId47"/>
    <p:sldLayoutId id="2147483760" r:id="rId48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None/>
        <a:tabLst/>
        <a:defRPr sz="2800" b="0" i="1" kern="1200">
          <a:solidFill>
            <a:schemeClr val="tx1"/>
          </a:solidFill>
          <a:latin typeface="HELVETICA NEUE CONDENSED" panose="02000503000000020004" pitchFamily="2" charset="0"/>
          <a:ea typeface="HELVETICA NEUE CONDENSED" panose="02000503000000020004" pitchFamily="2" charset="0"/>
          <a:cs typeface="HELVETICA NEUE CONDENSED" panose="02000503000000020004" pitchFamily="2" charset="0"/>
        </a:defRPr>
      </a:lvl1pPr>
    </p:titleStyle>
    <p:bodyStyle>
      <a:lvl1pPr marL="295275" indent="-1651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1pPr>
      <a:lvl2pPr marL="458788" indent="-1857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2pPr>
      <a:lvl3pPr marL="635000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3pPr>
      <a:lvl4pPr marL="8080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4pPr>
      <a:lvl5pPr marL="982663" indent="-1746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Helvetica Neue Light" panose="02000403000000020004" pitchFamily="2" charset="0"/>
          <a:ea typeface="Helvetica Neue Light" panose="02000403000000020004" pitchFamily="2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92" userDrawn="1">
          <p15:clr>
            <a:srgbClr val="F26B43"/>
          </p15:clr>
        </p15:guide>
        <p15:guide id="2" pos="7488" userDrawn="1">
          <p15:clr>
            <a:srgbClr val="F26B43"/>
          </p15:clr>
        </p15:guide>
        <p15:guide id="3" orient="horz" pos="1296" userDrawn="1">
          <p15:clr>
            <a:srgbClr val="F26B43"/>
          </p15:clr>
        </p15:guide>
        <p15:guide id="4" pos="192" userDrawn="1">
          <p15:clr>
            <a:srgbClr val="F26B43"/>
          </p15:clr>
        </p15:guide>
        <p15:guide id="5" orient="horz" pos="3456" userDrawn="1">
          <p15:clr>
            <a:srgbClr val="F26B43"/>
          </p15:clr>
        </p15:guide>
        <p15:guide id="6" pos="528" userDrawn="1">
          <p15:clr>
            <a:srgbClr val="F26B43"/>
          </p15:clr>
        </p15:guide>
        <p15:guide id="7" pos="7152" userDrawn="1">
          <p15:clr>
            <a:srgbClr val="F26B43"/>
          </p15:clr>
        </p15:guide>
        <p15:guide id="8" orient="horz" pos="4128" userDrawn="1">
          <p15:clr>
            <a:srgbClr val="F26B43"/>
          </p15:clr>
        </p15:guide>
        <p15:guide id="9" orient="horz" pos="3840" userDrawn="1">
          <p15:clr>
            <a:srgbClr val="F26B43"/>
          </p15:clr>
        </p15:guide>
        <p15:guide id="10" orient="horz" pos="456" userDrawn="1">
          <p15:clr>
            <a:srgbClr val="F26B43"/>
          </p15:clr>
        </p15:guide>
        <p15:guide id="11" orient="horz" pos="1032" userDrawn="1">
          <p15:clr>
            <a:srgbClr val="F26B43"/>
          </p15:clr>
        </p15:guide>
        <p15:guide id="12" pos="1416" userDrawn="1">
          <p15:clr>
            <a:srgbClr val="F26B43"/>
          </p15:clr>
        </p15:guide>
        <p15:guide id="13" pos="117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B30074-CC80-BC14-C87F-E9BDDCC17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D49976-17DE-A932-0611-D8608F3A97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03A01-EEE2-9A22-A66F-3B67F2D88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CB620-9049-B4A6-6907-478FF12D83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F5B720-A4A1-FD49-AF98-E194DCD54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23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18/10/relationships/comments" Target="../comments/modernComment_15A_AD5B1957.xm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1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>
            <a:extLst>
              <a:ext uri="{FF2B5EF4-FFF2-40B4-BE49-F238E27FC236}">
                <a16:creationId xmlns:a16="http://schemas.microsoft.com/office/drawing/2014/main" id="{8E087590-808E-DE18-A337-15B855B138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Session #3</a:t>
            </a:r>
          </a:p>
          <a:p>
            <a:r>
              <a:rPr lang="en-US" dirty="0"/>
              <a:t>October 10, 2024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8EE42E7-AB49-63AB-AF6F-A3E7DD69799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697842" y="1638300"/>
            <a:ext cx="9493930" cy="1796597"/>
          </a:xfrm>
        </p:spPr>
        <p:txBody>
          <a:bodyPr/>
          <a:lstStyle/>
          <a:p>
            <a:r>
              <a:rPr lang="en-US" dirty="0"/>
              <a:t>BUDGET ALLOCATION REVIEW COMMITTEE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75B727-D220-A044-1281-B34BC8A5950A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091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E65874-8202-6825-FD1B-79DE5F921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267200"/>
          </a:xfrm>
        </p:spPr>
        <p:txBody>
          <a:bodyPr>
            <a:normAutofit/>
          </a:bodyPr>
          <a:lstStyle/>
          <a:p>
            <a:r>
              <a:rPr lang="en-US" dirty="0"/>
              <a:t>Increased flexibility, provides slack so that any time there is something unexpected we aren’t in a crisis</a:t>
            </a:r>
          </a:p>
          <a:p>
            <a:r>
              <a:rPr lang="en-US" dirty="0"/>
              <a:t>The budget recommendations support the strategic plan and strategic priorities – shared values, 2030 goals</a:t>
            </a:r>
          </a:p>
          <a:p>
            <a:r>
              <a:rPr lang="en-US" dirty="0"/>
              <a:t>The model accounts for yearly cost increases (tech, insurance, library, etc.)</a:t>
            </a:r>
          </a:p>
          <a:p>
            <a:r>
              <a:rPr lang="en-US" dirty="0"/>
              <a:t>Simple, predictable, transparent; simple enough to understand and articulate (not convoluted)</a:t>
            </a:r>
          </a:p>
          <a:p>
            <a:r>
              <a:rPr lang="en-US" dirty="0"/>
              <a:t>Long-term analysis for modeling and prediction/forecasting</a:t>
            </a:r>
          </a:p>
          <a:p>
            <a:r>
              <a:rPr lang="en-US" dirty="0"/>
              <a:t>Model includes a “human” element and is not just a formula</a:t>
            </a:r>
          </a:p>
          <a:p>
            <a:r>
              <a:rPr lang="en-US" dirty="0"/>
              <a:t>Baseline data for is correct, ensures that no unit starts “in the red” (in a deficit scenario) </a:t>
            </a:r>
          </a:p>
          <a:p>
            <a:r>
              <a:rPr lang="en-US" dirty="0"/>
              <a:t>Student retention and student experience</a:t>
            </a:r>
          </a:p>
          <a:p>
            <a:r>
              <a:rPr lang="en-US" dirty="0"/>
              <a:t>Encouragement of collaboration amongst schools and colleges</a:t>
            </a:r>
          </a:p>
          <a:p>
            <a:r>
              <a:rPr lang="en-US" dirty="0"/>
              <a:t>Opportunities for shared governance input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8C58AF-7F95-FAC9-E05E-B1B1749A5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SUCCESS CRITERIA IDENTIFIED IN SESSION #2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37E27-523B-911E-C2BF-D7F02AC9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8574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CFEF4E-8294-1BC1-9798-FCDD7DCB5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BUDGET MODEL PRINCIPLES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762BF-C991-0300-06EB-BFA6CD686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1FF9947-D6FD-DA3F-B588-DF9AA4C23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0820400" cy="3429000"/>
          </a:xfrm>
        </p:spPr>
        <p:txBody>
          <a:bodyPr>
            <a:normAutofit/>
          </a:bodyPr>
          <a:lstStyle/>
          <a:p>
            <a:r>
              <a:rPr lang="en-US" sz="2000" dirty="0"/>
              <a:t>How do the principles from the current budget model align or not with these success criteria?  </a:t>
            </a:r>
          </a:p>
          <a:p>
            <a:r>
              <a:rPr lang="en-US" sz="2000" dirty="0"/>
              <a:t>Would the committee recommend any changes to the principles?  </a:t>
            </a:r>
            <a:r>
              <a:rPr lang="en-US" sz="2000" b="1" dirty="0"/>
              <a:t>Discuss in groups of three.</a:t>
            </a:r>
          </a:p>
          <a:p>
            <a:endParaRPr lang="en-US" sz="2000" dirty="0"/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81A27CB5-03B7-0760-CC39-F54CDAA3B234}"/>
              </a:ext>
            </a:extLst>
          </p:cNvPr>
          <p:cNvGraphicFramePr>
            <a:graphicFrameLocks/>
          </p:cNvGraphicFramePr>
          <p:nvPr/>
        </p:nvGraphicFramePr>
        <p:xfrm>
          <a:off x="1295400" y="2823585"/>
          <a:ext cx="9601200" cy="3259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7649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2013E7-7D53-3B08-FE67-9B74F9787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Report out from small group discussion:</a:t>
            </a:r>
          </a:p>
          <a:p>
            <a:pPr lvl="2"/>
            <a:r>
              <a:rPr lang="en-US" sz="2400" dirty="0"/>
              <a:t>There is reasonably good alignment between the success criteria and the current model’s principles.  </a:t>
            </a:r>
          </a:p>
          <a:p>
            <a:pPr lvl="2"/>
            <a:r>
              <a:rPr lang="en-US" sz="2400" dirty="0"/>
              <a:t>The success criteria can add more detail to the principles and help to operationalize them by making them measurable.</a:t>
            </a:r>
          </a:p>
          <a:p>
            <a:pPr lvl="2"/>
            <a:r>
              <a:rPr lang="en-US" sz="2400" dirty="0"/>
              <a:t>There may be value in ranking the principles to identify a since “north star” as opposed to a full constellation.</a:t>
            </a:r>
          </a:p>
          <a:p>
            <a:pPr lvl="2"/>
            <a:r>
              <a:rPr lang="en-US" sz="2400" dirty="0"/>
              <a:t>May want to be explicit that the goal is to ensure that both the campus AND individual units need to be financially healthy.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B8203B-3BD9-BCEA-3DDA-4AD395A02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BUDGET MODEL PRINCIPLES- SMALL GROUP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5CFDF1-8F98-FEB8-3FA4-E995B261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797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SPECTRUM OF BUDGET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691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1A9C9F-6640-79D0-848C-175ECCC870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9F293184-7191-46AD-559E-C02023A0AC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2255238"/>
              </p:ext>
            </p:extLst>
          </p:nvPr>
        </p:nvGraphicFramePr>
        <p:xfrm>
          <a:off x="1033260" y="1828800"/>
          <a:ext cx="10515600" cy="4328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val="418622773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56258889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85139461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68134254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2428598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4272546591"/>
                    </a:ext>
                  </a:extLst>
                </a:gridCol>
              </a:tblGrid>
              <a:tr h="283832">
                <a:tc gridSpan="6"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Helvetica Neue Light" panose="02000403000000020004"/>
                        </a:rPr>
                        <a:t>COMMON HIGHER EDUCATION BUDGET MODELS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195177"/>
                  </a:ext>
                </a:extLst>
              </a:tr>
              <a:tr h="48251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Centralized Budgeting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Incremental Budgeting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Zero-Based Budgeting (ZBB)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Performance-Based Budgeting (PBB)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Activity-Based Budgeting (ABB)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Incentive-Based Budgeting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623051"/>
                  </a:ext>
                </a:extLst>
              </a:tr>
              <a:tr h="3462753"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Concentrates decision-making authority with upper-level administrators. While historical data may be considered, this model primarily focuses on allocating resources based on institutional needs and priorities.</a:t>
                      </a:r>
                      <a:endParaRPr lang="en-US" sz="14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Allocations for the upcoming year are based on the previous year’s figures.</a:t>
                      </a:r>
                    </a:p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Usually, adjustments are made considering the changes in revenue streams and expenses — including factors like inflation, enrollment fluctuations, or facilities’ investments.</a:t>
                      </a:r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Helvetica Neue Light" panose="02000403000000020004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Zero-based budgeting wipes out the previous year’s budget and restart the new fiscal year from zero. In this financial model for higher education, departments will make a bid for funding and justify all operation and capital requests every year.</a:t>
                      </a:r>
                      <a:endParaRPr lang="en-US" sz="1400" b="0" i="0" kern="1200" dirty="0">
                        <a:solidFill>
                          <a:schemeClr val="dk1"/>
                        </a:solidFill>
                        <a:effectLst/>
                        <a:latin typeface="Helvetica Neue Light" panose="02000403000000020004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Performance-based budgeting is used to award funds based on performance (output). It offers a direct budgetary impact from achieving the desired goals, through different parameters such as enrollment growth and graduation rates.</a:t>
                      </a:r>
                      <a:endParaRPr lang="en-US" sz="14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Activity-based budgeting allocates resources to institutional activities that offer the greatest returns (e.g. increased revenues, investments). While PBB awards funds based on output, ABB considers the amount of revenue-generating activity a unit undertakes (inputs).</a:t>
                      </a:r>
                      <a:endParaRPr lang="en-US" sz="14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Incentive-based budget models give operational authority to the units and divisions within the university.</a:t>
                      </a:r>
                    </a:p>
                    <a:p>
                      <a:r>
                        <a:rPr lang="en-US" sz="14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Each unit receives its own revenues allocation (e.g. tuition of its enrolled students) and is responsible for its own expenses. Hence, giving them more control over their finances.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478162"/>
                  </a:ext>
                </a:extLst>
              </a:tr>
            </a:tbl>
          </a:graphicData>
        </a:graphic>
      </p:graphicFrame>
      <p:sp>
        <p:nvSpPr>
          <p:cNvPr id="6" name="Title 5">
            <a:extLst>
              <a:ext uri="{FF2B5EF4-FFF2-40B4-BE49-F238E27FC236}">
                <a16:creationId xmlns:a16="http://schemas.microsoft.com/office/drawing/2014/main" id="{5CA7C1CF-B9C2-3F7B-62DE-32B33EE6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MODELS IN HIGHER EDUCATION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3A805A-125D-70C3-4666-1F1B1305B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CA7FD3B-B66D-BC10-EEBC-0C173214FE6B}"/>
              </a:ext>
            </a:extLst>
          </p:cNvPr>
          <p:cNvSpPr txBox="1"/>
          <p:nvPr/>
        </p:nvSpPr>
        <p:spPr>
          <a:xfrm>
            <a:off x="2133600" y="620896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*Shading indicates CU Denver’s current budget model type</a:t>
            </a:r>
          </a:p>
        </p:txBody>
      </p:sp>
    </p:spTree>
    <p:extLst>
      <p:ext uri="{BB962C8B-B14F-4D97-AF65-F5344CB8AC3E}">
        <p14:creationId xmlns:p14="http://schemas.microsoft.com/office/powerpoint/2010/main" val="3452640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E6B2C-B7F7-AE2C-F9FD-02E13B0B6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44923DF-F2F4-9EB5-8A5D-CA53DE7A6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AND CHALLENGES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BE5D4-2886-AB0C-1372-48629CF68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A0212117-A6F2-3EDC-4DBC-6337C78A98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0559305"/>
              </p:ext>
            </p:extLst>
          </p:nvPr>
        </p:nvGraphicFramePr>
        <p:xfrm>
          <a:off x="1033258" y="1828801"/>
          <a:ext cx="10515603" cy="4276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875766759"/>
                    </a:ext>
                  </a:extLst>
                </a:gridCol>
                <a:gridCol w="1328942">
                  <a:extLst>
                    <a:ext uri="{9D8B030D-6E8A-4147-A177-3AD203B41FA5}">
                      <a16:colId xmlns:a16="http://schemas.microsoft.com/office/drawing/2014/main" val="418622773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56258889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851394613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1681342547"/>
                    </a:ext>
                  </a:extLst>
                </a:gridCol>
                <a:gridCol w="1566658">
                  <a:extLst>
                    <a:ext uri="{9D8B030D-6E8A-4147-A177-3AD203B41FA5}">
                      <a16:colId xmlns:a16="http://schemas.microsoft.com/office/drawing/2014/main" val="124285981"/>
                    </a:ext>
                  </a:extLst>
                </a:gridCol>
                <a:gridCol w="1981203">
                  <a:extLst>
                    <a:ext uri="{9D8B030D-6E8A-4147-A177-3AD203B41FA5}">
                      <a16:colId xmlns:a16="http://schemas.microsoft.com/office/drawing/2014/main" val="4272546591"/>
                    </a:ext>
                  </a:extLst>
                </a:gridCol>
              </a:tblGrid>
              <a:tr h="295638"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Helvetica Neue Light" panose="02000403000000020004"/>
                        </a:rPr>
                        <a:t>COMMON HIGHER EDUCATION BUDGET MODELS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b="1" dirty="0">
                        <a:solidFill>
                          <a:schemeClr val="bg1"/>
                        </a:solidFill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195177"/>
                  </a:ext>
                </a:extLst>
              </a:tr>
              <a:tr h="916477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Centralized Budgeting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Incremental Budgeting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Zero-Based Budgeting (ZBB)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Performance-Based Budgeting (PBB)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Activity-Based Budgeting (ABB)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latin typeface="Helvetica Neue Light" panose="02000403000000020004"/>
                        </a:rPr>
                        <a:t>Incentive-Based Budgeting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623051"/>
                  </a:ext>
                </a:extLst>
              </a:tr>
              <a:tr h="1537316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Helvetica Neue Light" panose="02000403000000020004"/>
                        </a:rPr>
                        <a:t>Benefits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2713" indent="-112713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Streamlined decision making</a:t>
                      </a:r>
                    </a:p>
                    <a:p>
                      <a:pPr marL="112713" indent="-112713">
                        <a:buFont typeface="Arial" panose="020B0604020202020204" pitchFamily="34" charset="0"/>
                        <a:buChar char="•"/>
                      </a:pPr>
                      <a:r>
                        <a:rPr lang="en-US" sz="1400" dirty="0">
                          <a:latin typeface="Helvetica Neue Light" panose="02000403000000020004"/>
                        </a:rPr>
                        <a:t>Reduced duplication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Simplicity</a:t>
                      </a:r>
                    </a:p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Stable base funding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Better cost-control</a:t>
                      </a:r>
                    </a:p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Increased transparency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Incentivized efficiency</a:t>
                      </a:r>
                    </a:p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Alignment of resources with prioritized outcomes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Cost transparency</a:t>
                      </a:r>
                    </a:p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May allow resources to be simplified to meet campus-wide objectives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Empowerment and accountability</a:t>
                      </a:r>
                    </a:p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Incentivizes revenue generation and resource management</a:t>
                      </a:r>
                    </a:p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endParaRPr lang="en-US" sz="1400" kern="1200" dirty="0">
                        <a:solidFill>
                          <a:schemeClr val="tx1"/>
                        </a:solidFill>
                        <a:latin typeface="Helvetica Neue Light" panose="02000403000000020004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9478162"/>
                  </a:ext>
                </a:extLst>
              </a:tr>
              <a:tr h="1441568">
                <a:tc>
                  <a:txBody>
                    <a:bodyPr/>
                    <a:lstStyle/>
                    <a:p>
                      <a:r>
                        <a:rPr lang="en-US" sz="1400" b="1" dirty="0">
                          <a:latin typeface="Helvetica Neue Light" panose="02000403000000020004"/>
                        </a:rPr>
                        <a:t>Challenges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Inaccurate allocations</a:t>
                      </a:r>
                    </a:p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Limited local agility 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Limited innovation</a:t>
                      </a:r>
                    </a:p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Perpetuates inefficiencies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Time-intensive</a:t>
                      </a:r>
                    </a:p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Demotivation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Metric development</a:t>
                      </a:r>
                    </a:p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Time consuming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Data collection</a:t>
                      </a:r>
                    </a:p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Allocation complexity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Internal competition between academic units</a:t>
                      </a:r>
                    </a:p>
                    <a:p>
                      <a:pPr marL="112713" indent="-112713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1400" kern="1200" dirty="0">
                          <a:solidFill>
                            <a:schemeClr val="tx1"/>
                          </a:solidFill>
                          <a:latin typeface="Helvetica Neue Light" panose="02000403000000020004"/>
                          <a:ea typeface="+mn-ea"/>
                          <a:cs typeface="+mn-cs"/>
                        </a:rPr>
                        <a:t>May impede mission-critical programs and initiatives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5715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5E3B993-3D15-98CB-476E-67AB67945657}"/>
              </a:ext>
            </a:extLst>
          </p:cNvPr>
          <p:cNvSpPr txBox="1"/>
          <p:nvPr/>
        </p:nvSpPr>
        <p:spPr>
          <a:xfrm>
            <a:off x="2133600" y="620896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*Shading indicates CU Denver’s current budget model type</a:t>
            </a:r>
          </a:p>
        </p:txBody>
      </p:sp>
    </p:spTree>
    <p:extLst>
      <p:ext uri="{BB962C8B-B14F-4D97-AF65-F5344CB8AC3E}">
        <p14:creationId xmlns:p14="http://schemas.microsoft.com/office/powerpoint/2010/main" val="17706901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DB0F7A-764D-BB67-B633-F24ED21F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INCENTIVE-BASED BUDGET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4E685-52E0-E355-B5E7-EE3553388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10" name="Content Placeholder 7">
            <a:extLst>
              <a:ext uri="{FF2B5EF4-FFF2-40B4-BE49-F238E27FC236}">
                <a16:creationId xmlns:a16="http://schemas.microsoft.com/office/drawing/2014/main" id="{B960D351-0899-8C0D-ED3A-4AE89583CE2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9904565"/>
              </p:ext>
            </p:extLst>
          </p:nvPr>
        </p:nvGraphicFramePr>
        <p:xfrm>
          <a:off x="1033260" y="1828800"/>
          <a:ext cx="10515600" cy="3931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4186227733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56258889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851394613"/>
                    </a:ext>
                  </a:extLst>
                </a:gridCol>
              </a:tblGrid>
              <a:tr h="296524">
                <a:tc gridSpan="3"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Helvetica Neue Light" panose="02000403000000020004"/>
                        </a:rPr>
                        <a:t>INCENTIVE-BASED BUDGET MODEL SPECTRUM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9195177"/>
                  </a:ext>
                </a:extLst>
              </a:tr>
              <a:tr h="40577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 Neue Light" panose="02000403000000020004"/>
                        </a:rPr>
                        <a:t>Contemporary Decentralized Budgeting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 Neue Light" panose="02000403000000020004"/>
                        </a:rPr>
                        <a:t>Responsibility Center Management (RCM)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Helvetica Neue Light" panose="02000403000000020004"/>
                        </a:rPr>
                        <a:t>Each Tub on its Own Bottom (ETOB)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4623051"/>
                  </a:ext>
                </a:extLst>
              </a:tr>
              <a:tr h="2802906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Higher degree of central control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Academic units are allocated a majority of the revenue budget but also have a higher participation fee to build a larger central funding pool (“Mission Enhancement Fund”)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latin typeface="Helvetica Neue Light" panose="02000403000000020004"/>
                        </a:rPr>
                        <a:t>This allows for greater ability to subsidize academic units, fund strategic initiatives, and support mission-related programs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>
                        <a:latin typeface="Helvetica Neue Light" panose="02000403000000020004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Some centralized control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Academic units are allocated most of the revenue budget but give up some through a participation fee to build a larger central funding pool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Some ability to</a:t>
                      </a:r>
                      <a:r>
                        <a:rPr lang="en-US" sz="1600" dirty="0">
                          <a:latin typeface="Helvetica Neue Light" panose="02000403000000020004"/>
                        </a:rPr>
                        <a:t> subsidize academic units, fund strategic initiatives, and support mission-related programs</a:t>
                      </a: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</a:rPr>
                        <a:t>Extremely decentralized model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  <a:ea typeface="+mn-ea"/>
                          <a:cs typeface="+mn-cs"/>
                        </a:rPr>
                        <a:t>Academic units essentially operate as their own financial entities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  <a:ea typeface="+mn-ea"/>
                          <a:cs typeface="+mn-cs"/>
                        </a:rPr>
                        <a:t>Very little strategic control held centrally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  <a:ea typeface="+mn-ea"/>
                          <a:cs typeface="+mn-cs"/>
                        </a:rPr>
                        <a:t>No sympathy for market forces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kern="1200" dirty="0">
                          <a:solidFill>
                            <a:schemeClr val="dk1"/>
                          </a:solidFill>
                          <a:effectLst/>
                          <a:latin typeface="Helvetica Neue Light" panose="02000403000000020004"/>
                          <a:ea typeface="+mn-ea"/>
                          <a:cs typeface="+mn-cs"/>
                        </a:rPr>
                        <a:t>Academic units that cannot fund their operation must cut costs or generate more revenue to cover and shortfall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US" sz="1600" b="0" i="0" kern="1200" dirty="0">
                        <a:solidFill>
                          <a:schemeClr val="dk1"/>
                        </a:solidFill>
                        <a:effectLst/>
                        <a:latin typeface="Helvetica Neue Light" panose="02000403000000020004"/>
                        <a:ea typeface="+mn-ea"/>
                        <a:cs typeface="+mn-cs"/>
                      </a:endParaRPr>
                    </a:p>
                  </a:txBody>
                  <a:tcPr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47816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F420354-75CB-7460-62E0-ED79F69B5116}"/>
              </a:ext>
            </a:extLst>
          </p:cNvPr>
          <p:cNvSpPr txBox="1"/>
          <p:nvPr/>
        </p:nvSpPr>
        <p:spPr>
          <a:xfrm>
            <a:off x="2133600" y="6208960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 Neue Light" panose="02000403000000020004"/>
              </a:rPr>
              <a:t>*Shading indicates CU Denver’s current budget model type</a:t>
            </a:r>
          </a:p>
        </p:txBody>
      </p:sp>
    </p:spTree>
    <p:extLst>
      <p:ext uri="{BB962C8B-B14F-4D97-AF65-F5344CB8AC3E}">
        <p14:creationId xmlns:p14="http://schemas.microsoft.com/office/powerpoint/2010/main" val="4282594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/>
              <a:t>ACADEMIC ALLOCATIONS UNDER MODEL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45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EE5E9-0147-AEFA-8173-55A662028D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905000"/>
            <a:ext cx="4953000" cy="44904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Each of these models results varying budget allocation changes over time based on what values they weight.</a:t>
            </a:r>
          </a:p>
          <a:p>
            <a:pPr lvl="2"/>
            <a:r>
              <a:rPr lang="en-US" dirty="0"/>
              <a:t>For example, an incremental model favors equity between units, whereas an RCM model would tie budget changes directly to enrollment changes.</a:t>
            </a:r>
          </a:p>
          <a:p>
            <a:pPr lvl="1"/>
            <a:r>
              <a:rPr lang="en-US" dirty="0"/>
              <a:t>Relative to FY 2017-18, the budget for all academic units combined increased by 12%.  </a:t>
            </a:r>
          </a:p>
          <a:p>
            <a:pPr lvl="3"/>
            <a:r>
              <a:rPr lang="en-US" dirty="0"/>
              <a:t>An incremental model would result in increases all around 12%</a:t>
            </a:r>
          </a:p>
          <a:p>
            <a:pPr lvl="3"/>
            <a:r>
              <a:rPr lang="en-US" dirty="0"/>
              <a:t>The proxy for an RCM would yield budget changes from -11% to +35%</a:t>
            </a:r>
          </a:p>
          <a:p>
            <a:pPr lvl="3"/>
            <a:r>
              <a:rPr lang="en-US" dirty="0"/>
              <a:t>The current incentive-based model resulted in budget changes between +7.5% and +20%.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9D01DB-97E3-6B48-A4E2-2CC136E61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IN BUDGET ALLOCATIONS UNDER DIFFERENT MODELS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C0A626-5800-2E17-D6BC-60953FAEC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D93EB77-643E-C0B0-6D84-EE1027849A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0149697"/>
              </p:ext>
            </p:extLst>
          </p:nvPr>
        </p:nvGraphicFramePr>
        <p:xfrm>
          <a:off x="5715000" y="1752822"/>
          <a:ext cx="6093260" cy="4642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020450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MESSAGES FROM SESSION #3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805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71B165-3B69-0850-A3F8-BB66FE546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AGENDA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A1540-636C-38B4-881E-C07F08B97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D7D4B2-9BB8-9C9B-6A48-86747E68B7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1. 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9EE6F9-A24B-323D-45EE-7304134E25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47652" y="2055674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Recap from Local Learning Sessions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4B16F1-9CB7-BB79-3539-197C50324B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85812" y="25908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2.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746BEC-C7AA-E370-9E79-64615C4DB1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7649" y="2587348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Budget Process versus Budget Model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46CD17-3A5A-315D-841C-B5690A4716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85653" y="31242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3.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C74FE2-65FD-25D2-C749-679AE274566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447649" y="3093432"/>
            <a:ext cx="8280599" cy="457200"/>
          </a:xfrm>
        </p:spPr>
        <p:txBody>
          <a:bodyPr>
            <a:noAutofit/>
          </a:bodyPr>
          <a:lstStyle/>
          <a:p>
            <a:r>
              <a:rPr lang="en-US" sz="2800" dirty="0"/>
              <a:t>Budget Model Principles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F7ABA9-8AD6-F8A8-EA79-C5C86D9E406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653" y="36576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4.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0330B93-EF59-2A71-829F-2549199337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47652" y="3628558"/>
            <a:ext cx="8686948" cy="482790"/>
          </a:xfrm>
        </p:spPr>
        <p:txBody>
          <a:bodyPr>
            <a:noAutofit/>
          </a:bodyPr>
          <a:lstStyle/>
          <a:p>
            <a:r>
              <a:rPr lang="en-US" sz="2800" dirty="0"/>
              <a:t>Spectrum of Budget Models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E8740A3-409E-E094-209B-3A8B12E60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85653" y="4191000"/>
            <a:ext cx="533400" cy="457200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5.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C4094AE2-201A-43A3-A001-BBCC858525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47652" y="4189274"/>
            <a:ext cx="8686948" cy="457200"/>
          </a:xfrm>
        </p:spPr>
        <p:txBody>
          <a:bodyPr>
            <a:noAutofit/>
          </a:bodyPr>
          <a:lstStyle/>
          <a:p>
            <a:r>
              <a:rPr lang="en-US" sz="2800" dirty="0"/>
              <a:t>Example Academic Allocations Under Model Types</a:t>
            </a:r>
          </a:p>
          <a:p>
            <a:endParaRPr lang="en-US" sz="2800" dirty="0"/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57FA6E95-90A1-D93E-4947-8CEFFF6DBCD2}"/>
              </a:ext>
            </a:extLst>
          </p:cNvPr>
          <p:cNvSpPr txBox="1">
            <a:spLocks/>
          </p:cNvSpPr>
          <p:nvPr/>
        </p:nvSpPr>
        <p:spPr>
          <a:xfrm>
            <a:off x="1447651" y="4724400"/>
            <a:ext cx="8280599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223837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46037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635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80803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Key Messages from Session #3</a:t>
            </a:r>
          </a:p>
        </p:txBody>
      </p:sp>
      <p:sp>
        <p:nvSpPr>
          <p:cNvPr id="3" name="Text Placeholder 14">
            <a:extLst>
              <a:ext uri="{FF2B5EF4-FFF2-40B4-BE49-F238E27FC236}">
                <a16:creationId xmlns:a16="http://schemas.microsoft.com/office/drawing/2014/main" id="{476DE7B2-0FD4-D7C9-1B08-825A56CB7E01}"/>
              </a:ext>
            </a:extLst>
          </p:cNvPr>
          <p:cNvSpPr txBox="1">
            <a:spLocks/>
          </p:cNvSpPr>
          <p:nvPr/>
        </p:nvSpPr>
        <p:spPr>
          <a:xfrm>
            <a:off x="685653" y="4724400"/>
            <a:ext cx="533400" cy="457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1800" b="1" i="1" kern="1200">
                <a:solidFill>
                  <a:schemeClr val="tx2"/>
                </a:solidFill>
                <a:latin typeface="HELVETICA NEUE CONDENSED" panose="02000503000000020004" pitchFamily="2" charset="0"/>
                <a:ea typeface="HELVETICA NEUE CONDENSED" panose="02000503000000020004" pitchFamily="2" charset="0"/>
                <a:cs typeface="HELVETICA NEUE CONDENSED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28741795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3429420-3D2C-DB0C-96C8-300651365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0767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644525" indent="-514350">
              <a:buAutoNum type="arabicPeriod"/>
            </a:pPr>
            <a:r>
              <a:rPr lang="en-US" sz="2400" dirty="0"/>
              <a:t>We started to learn about other budget models, their benefits, challenges and impacts. </a:t>
            </a:r>
          </a:p>
          <a:p>
            <a:pPr marL="644525" indent="-514350">
              <a:buAutoNum type="arabicPeriod"/>
            </a:pPr>
            <a:r>
              <a:rPr lang="en-US" sz="2400" dirty="0"/>
              <a:t>We are all learning a lot more to help dispel myths and half-truths, including by understanding how things could have gone differently with different models.</a:t>
            </a:r>
          </a:p>
          <a:p>
            <a:pPr marL="644525" indent="-514350">
              <a:buAutoNum type="arabicPeriod"/>
            </a:pPr>
            <a:r>
              <a:rPr lang="en-US" sz="2400" dirty="0"/>
              <a:t>We are clarifying our principles and determining the importance of having clear principles that we can measure.</a:t>
            </a:r>
          </a:p>
          <a:p>
            <a:pPr marL="644525" indent="-514350">
              <a:buAutoNum type="arabicPeriod"/>
            </a:pPr>
            <a:r>
              <a:rPr lang="en-US" sz="2400" dirty="0"/>
              <a:t>We are growing our understanding of how the various parts of our institution relate to and impact the whole – and vice versa.</a:t>
            </a:r>
          </a:p>
          <a:p>
            <a:pPr marL="644525" indent="-514350">
              <a:buAutoNum type="arabicPeriod"/>
            </a:pPr>
            <a:r>
              <a:rPr lang="en-US" sz="2400" dirty="0"/>
              <a:t>We increased our understanding where we are, where we want to be and how to operationalize the work.</a:t>
            </a:r>
          </a:p>
          <a:p>
            <a:pPr marL="644525" indent="-514350">
              <a:buAutoNum type="arabicPeriod"/>
            </a:pPr>
            <a:endParaRPr lang="en-US" sz="2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D630CBF-822B-2EE7-5251-D03679087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KEY MESSAGES FROM THIS SESSION?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66CAFA-C89B-DB60-E131-D52D29841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914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 FROM LOCAL LEARNING SESSIONS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647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F83A7AC-45DE-B444-1C63-4EC2FE2F2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/>
              <a:t>What did you hear in your local sessions?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AC91B-AF50-C97B-CEF6-1BD46966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" name="Content Placeholder 21">
            <a:extLst>
              <a:ext uri="{FF2B5EF4-FFF2-40B4-BE49-F238E27FC236}">
                <a16:creationId xmlns:a16="http://schemas.microsoft.com/office/drawing/2014/main" id="{CE90D68D-113E-6EE0-C955-9788F265836B}"/>
              </a:ext>
            </a:extLst>
          </p:cNvPr>
          <p:cNvSpPr txBox="1">
            <a:spLocks/>
          </p:cNvSpPr>
          <p:nvPr/>
        </p:nvSpPr>
        <p:spPr>
          <a:xfrm>
            <a:off x="990600" y="2514600"/>
            <a:ext cx="7924800" cy="32262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 fontAlgn="base">
              <a:buFont typeface="Arial" panose="020B0604020202020204" pitchFamily="34" charset="0"/>
              <a:buChar char="•"/>
            </a:pPr>
            <a:endParaRPr lang="en-US" sz="2400" b="0" i="0">
              <a:solidFill>
                <a:srgbClr val="000000"/>
              </a:solidFill>
              <a:effectLst/>
              <a:latin typeface="Helvetica Neue Light" panose="02000403000000020004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9B2F58-6A87-2682-C3AA-2CC2D3EDC2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57400"/>
            <a:ext cx="10515600" cy="4343400"/>
          </a:xfrm>
        </p:spPr>
        <p:txBody>
          <a:bodyPr/>
          <a:lstStyle/>
          <a:p>
            <a:r>
              <a:rPr lang="en-US" dirty="0"/>
              <a:t>Many questions about “subvention”- what is the purpose, how is it established and governed</a:t>
            </a:r>
          </a:p>
          <a:p>
            <a:r>
              <a:rPr lang="en-US" dirty="0"/>
              <a:t>Wanting to understand the components of a model, including both high-level “How does the model impact me and my work” and detailed “What are the numbers and where do they come from?”</a:t>
            </a:r>
          </a:p>
          <a:p>
            <a:r>
              <a:rPr lang="en-US" dirty="0"/>
              <a:t>The ability to scenario plan, for example to see how enrollment changes in a school/college may impact its budget allocation</a:t>
            </a:r>
          </a:p>
          <a:p>
            <a:r>
              <a:rPr lang="en-US" dirty="0"/>
              <a:t>Questions about how the budget model accounts for areas of growth- at the beginning of a new program when start-up investment is needed and when a program is successful and growing</a:t>
            </a:r>
          </a:p>
          <a:p>
            <a:r>
              <a:rPr lang="en-US" dirty="0"/>
              <a:t>Questions about how various pieces fit into the budget model:</a:t>
            </a:r>
          </a:p>
          <a:p>
            <a:pPr lvl="2"/>
            <a:r>
              <a:rPr lang="en-US" dirty="0"/>
              <a:t>Areas with shared Anschutz or AHEC relationships</a:t>
            </a:r>
          </a:p>
          <a:p>
            <a:pPr lvl="2"/>
            <a:r>
              <a:rPr lang="en-US" dirty="0"/>
              <a:t>Extended Studies</a:t>
            </a:r>
          </a:p>
          <a:p>
            <a:pPr lvl="2"/>
            <a:r>
              <a:rPr lang="en-US" dirty="0"/>
              <a:t>Differential Tuition</a:t>
            </a:r>
          </a:p>
          <a:p>
            <a:pPr lvl="2"/>
            <a:r>
              <a:rPr lang="en-US" dirty="0"/>
              <a:t>Research</a:t>
            </a:r>
          </a:p>
        </p:txBody>
      </p:sp>
    </p:spTree>
    <p:extLst>
      <p:ext uri="{BB962C8B-B14F-4D97-AF65-F5344CB8AC3E}">
        <p14:creationId xmlns:p14="http://schemas.microsoft.com/office/powerpoint/2010/main" val="2553603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PROCESS VERSUS BUDGET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62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5D666A-FCCE-1978-130A-3269A4CCE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PROCESS V BUDGET MODEL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71BDC4-8D94-4D6B-42AA-0D9315E2EF1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</a:t>
            </a:r>
            <a:r>
              <a:rPr lang="en-US" sz="2400" b="1" dirty="0"/>
              <a:t>budget process </a:t>
            </a:r>
            <a:r>
              <a:rPr lang="en-US" sz="2400" dirty="0"/>
              <a:t>is the planning and documentation of the budget, including developing revenue and expense projections, evaluating budget requests, approving the university budget, allocating budget targets through the use of a budget model, and executing the budget plan.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7A2BC3-C2C5-624E-FBF6-9546FDBEF9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 </a:t>
            </a:r>
            <a:r>
              <a:rPr lang="en-US" sz="2400" b="1" dirty="0"/>
              <a:t>budget model </a:t>
            </a:r>
            <a:r>
              <a:rPr lang="en-US" sz="2400" dirty="0"/>
              <a:t>is the methodology used to determine the distribution of university resources, prioritize how funds are allocated, and support strategic initiatives.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11D36-5984-25DC-8F1C-0E920AF0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6</a:t>
            </a:fld>
            <a:endParaRPr lang="en-US" dirty="0"/>
          </a:p>
        </p:txBody>
      </p:sp>
      <p:pic>
        <p:nvPicPr>
          <p:cNvPr id="9" name="Graphic 8" descr="Circles with arrows with solid fill">
            <a:extLst>
              <a:ext uri="{FF2B5EF4-FFF2-40B4-BE49-F238E27FC236}">
                <a16:creationId xmlns:a16="http://schemas.microsoft.com/office/drawing/2014/main" id="{41267957-2815-400A-7152-27FED4803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9400" y="5164431"/>
            <a:ext cx="914400" cy="914400"/>
          </a:xfrm>
          <a:prstGeom prst="rect">
            <a:avLst/>
          </a:prstGeom>
        </p:spPr>
      </p:pic>
      <p:pic>
        <p:nvPicPr>
          <p:cNvPr id="11" name="Graphic 10" descr="Tools with solid fill">
            <a:extLst>
              <a:ext uri="{FF2B5EF4-FFF2-40B4-BE49-F238E27FC236}">
                <a16:creationId xmlns:a16="http://schemas.microsoft.com/office/drawing/2014/main" id="{345534F1-EEBC-AFE5-EEAD-3F2EC30C7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458200" y="516443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19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065D0F9E-3EE1-EBA2-8945-3C551A85817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0090018"/>
              </p:ext>
            </p:extLst>
          </p:nvPr>
        </p:nvGraphicFramePr>
        <p:xfrm>
          <a:off x="603348" y="1901325"/>
          <a:ext cx="10515600" cy="4191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4A5D666A-FCCE-1978-130A-3269A4CCE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11D36-5984-25DC-8F1C-0E920AF0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4286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A5D666A-FCCE-1978-130A-3269A4CCE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11D36-5984-25DC-8F1C-0E920AF0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84699B0-CA2B-E2BF-D6BD-67FC2749A3A9}"/>
              </a:ext>
            </a:extLst>
          </p:cNvPr>
          <p:cNvSpPr txBox="1">
            <a:spLocks/>
          </p:cNvSpPr>
          <p:nvPr/>
        </p:nvSpPr>
        <p:spPr>
          <a:xfrm>
            <a:off x="704850" y="1847850"/>
            <a:ext cx="3886200" cy="3984262"/>
          </a:xfrm>
          <a:prstGeom prst="rect">
            <a:avLst/>
          </a:prstGeom>
        </p:spPr>
        <p:txBody>
          <a:bodyPr>
            <a:normAutofit/>
          </a:bodyPr>
          <a:lstStyle>
            <a:lvl1pPr marL="295275" indent="-1651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1pPr>
            <a:lvl2pPr marL="458788" indent="-1857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2pPr>
            <a:lvl3pPr marL="635000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3pPr>
            <a:lvl4pPr marL="808038" indent="-1730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4pPr>
            <a:lvl5pPr marL="982663" indent="-1746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/>
              <a:defRPr sz="1800" b="0" i="0" kern="1200">
                <a:solidFill>
                  <a:schemeClr val="tx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After the initial phases of the budget process, the approved university budget is put through the budget model to determine the allocations to each academic unit.</a:t>
            </a:r>
          </a:p>
          <a:p>
            <a:r>
              <a:rPr lang="en-US" dirty="0"/>
              <a:t>Administrative unit budget allocations are established during the budget process through evaluation of budget requests.</a:t>
            </a:r>
          </a:p>
          <a:p>
            <a:r>
              <a:rPr lang="en-US" dirty="0"/>
              <a:t>The “formula” for how the university’s budget is allocated to each academic unit depends on the how the model is set up- </a:t>
            </a:r>
            <a:r>
              <a:rPr lang="en-US" b="1" dirty="0"/>
              <a:t>which is this committee’s work!</a:t>
            </a:r>
          </a:p>
          <a:p>
            <a:pPr marL="130175" indent="0">
              <a:buNone/>
            </a:pPr>
            <a:endParaRPr lang="en-US" dirty="0"/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57B31701-4AAC-1D06-4555-1EAFF104A9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678769"/>
              </p:ext>
            </p:extLst>
          </p:nvPr>
        </p:nvGraphicFramePr>
        <p:xfrm>
          <a:off x="4938713" y="1758971"/>
          <a:ext cx="7253287" cy="4978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8867747" imgH="6086572" progId="Excel.Sheet.12">
                  <p:embed/>
                </p:oleObj>
              </mc:Choice>
              <mc:Fallback>
                <p:oleObj name="Worksheet" r:id="rId3" imgW="8867747" imgH="608657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938713" y="1758971"/>
                        <a:ext cx="7253287" cy="4978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882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A9E9BB4A-DBC7-B267-3479-DA6BE64F8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MODEL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47CE8F-9D14-B7EC-0B8F-711EFBAD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F5B720-A4A1-FD49-AF98-E194DCD54D6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114872"/>
      </p:ext>
    </p:extLst>
  </p:cSld>
  <p:clrMapOvr>
    <a:masterClrMapping/>
  </p:clrMapOvr>
</p:sld>
</file>

<file path=ppt/theme/theme1.xml><?xml version="1.0" encoding="utf-8"?>
<a:theme xmlns:a="http://schemas.openxmlformats.org/drawingml/2006/main" name="CU Denver Moments PPT Templates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CFB87C"/>
      </a:accent1>
      <a:accent2>
        <a:srgbClr val="28939D"/>
      </a:accent2>
      <a:accent3>
        <a:srgbClr val="244C59"/>
      </a:accent3>
      <a:accent4>
        <a:srgbClr val="A3A3A3"/>
      </a:accent4>
      <a:accent5>
        <a:srgbClr val="56595C"/>
      </a:accent5>
      <a:accent6>
        <a:srgbClr val="F1EAD8"/>
      </a:accent6>
      <a:hlink>
        <a:srgbClr val="244C59"/>
      </a:hlink>
      <a:folHlink>
        <a:srgbClr val="104D5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20764ACD-4C26-E64A-8FDA-BCC432E93A67}"/>
    </a:ext>
  </a:extLst>
</a:theme>
</file>

<file path=ppt/theme/theme2.xml><?xml version="1.0" encoding="utf-8"?>
<a:theme xmlns:a="http://schemas.openxmlformats.org/drawingml/2006/main" name="Office Theme">
  <a:themeElements>
    <a:clrScheme name="CU Denver Moments Color Palette">
      <a:dk1>
        <a:srgbClr val="000000"/>
      </a:dk1>
      <a:lt1>
        <a:srgbClr val="FFFFFF"/>
      </a:lt1>
      <a:dk2>
        <a:srgbClr val="CFB87C"/>
      </a:dk2>
      <a:lt2>
        <a:srgbClr val="F1EAD8"/>
      </a:lt2>
      <a:accent1>
        <a:srgbClr val="000000"/>
      </a:accent1>
      <a:accent2>
        <a:srgbClr val="28939D"/>
      </a:accent2>
      <a:accent3>
        <a:srgbClr val="244C59"/>
      </a:accent3>
      <a:accent4>
        <a:srgbClr val="F87C56"/>
      </a:accent4>
      <a:accent5>
        <a:srgbClr val="E35105"/>
      </a:accent5>
      <a:accent6>
        <a:srgbClr val="A6093C"/>
      </a:accent6>
      <a:hlink>
        <a:srgbClr val="244C59"/>
      </a:hlink>
      <a:folHlink>
        <a:srgbClr val="104D5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4C2E8D51-B95C-A843-865E-D5804C25EEA7}" vid="{464A8A6D-0E2A-F34E-B763-AD640F818C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B3DEA8C7A8F44AAFC2F7C82AB6F48" ma:contentTypeVersion="6" ma:contentTypeDescription="Create a new document." ma:contentTypeScope="" ma:versionID="2e2cce4e94577f1123cb11f96482abc2">
  <xsd:schema xmlns:xsd="http://www.w3.org/2001/XMLSchema" xmlns:xs="http://www.w3.org/2001/XMLSchema" xmlns:p="http://schemas.microsoft.com/office/2006/metadata/properties" xmlns:ns2="cc6375ac-b81c-4ed8-a446-7bbf27d82636" xmlns:ns3="4de0c387-5700-4942-8622-fc245635cfa6" targetNamespace="http://schemas.microsoft.com/office/2006/metadata/properties" ma:root="true" ma:fieldsID="4df49119629e072a7a94ee192e86db3b" ns2:_="" ns3:_="">
    <xsd:import namespace="cc6375ac-b81c-4ed8-a446-7bbf27d82636"/>
    <xsd:import namespace="4de0c387-5700-4942-8622-fc245635cf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375ac-b81c-4ed8-a446-7bbf27d826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e0c387-5700-4942-8622-fc245635cfa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E193D2E-E0B7-45D2-B277-863B7A48542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5E540E5-6DCE-413F-AAC5-B5C59BF0A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6375ac-b81c-4ed8-a446-7bbf27d82636"/>
    <ds:schemaRef ds:uri="4de0c387-5700-4942-8622-fc245635cf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1A31BE3-453A-468D-8A93-C17CDF838B3E}">
  <ds:schemaRefs>
    <ds:schemaRef ds:uri="cc6375ac-b81c-4ed8-a446-7bbf27d82636"/>
    <ds:schemaRef ds:uri="http://purl.org/dc/elements/1.1/"/>
    <ds:schemaRef ds:uri="http://purl.org/dc/terms/"/>
    <ds:schemaRef ds:uri="4de0c387-5700-4942-8622-fc245635cfa6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01_CU Denver_PPT Template_Helvetica</Template>
  <TotalTime>33288</TotalTime>
  <Words>1643</Words>
  <Application>Microsoft Office PowerPoint</Application>
  <PresentationFormat>Widescreen</PresentationFormat>
  <Paragraphs>203</Paragraphs>
  <Slides>20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Helvetica Neue</vt:lpstr>
      <vt:lpstr>HELVETICA NEUE CONDENSED</vt:lpstr>
      <vt:lpstr>Helvetica Neue Condensed Black</vt:lpstr>
      <vt:lpstr>Helvetica Neue Light</vt:lpstr>
      <vt:lpstr>CU Denver Moments PPT Templates</vt:lpstr>
      <vt:lpstr>Office Theme</vt:lpstr>
      <vt:lpstr>Worksheet</vt:lpstr>
      <vt:lpstr>PowerPoint Presentation</vt:lpstr>
      <vt:lpstr>AGENDA</vt:lpstr>
      <vt:lpstr>RECAP FROM LOCAL LEARNING SESSIONS</vt:lpstr>
      <vt:lpstr>What did you hear in your local sessions?</vt:lpstr>
      <vt:lpstr>BUDGET PROCESS VERSUS BUDGET MODEL</vt:lpstr>
      <vt:lpstr>BUDGET PROCESS V BUDGET MODEL</vt:lpstr>
      <vt:lpstr>BUDGET PROCESS</vt:lpstr>
      <vt:lpstr>BUDGET MODEL</vt:lpstr>
      <vt:lpstr>BUDGET MODEL PRINCIPLES</vt:lpstr>
      <vt:lpstr>SUCCESS CRITERIA IDENTIFIED IN SESSION #2</vt:lpstr>
      <vt:lpstr>CURRENT BUDGET MODEL PRINCIPLES</vt:lpstr>
      <vt:lpstr>CURRENT BUDGET MODEL PRINCIPLES- SMALL GROUP REPORT</vt:lpstr>
      <vt:lpstr>SPECTRUM OF BUDGET MODELS</vt:lpstr>
      <vt:lpstr>BUDGET MODELS IN HIGHER EDUCATION</vt:lpstr>
      <vt:lpstr>BENEFITS AND CHALLENGES</vt:lpstr>
      <vt:lpstr>INCENTIVE-BASED BUDGET MODELS</vt:lpstr>
      <vt:lpstr>ACADEMIC ALLOCATIONS UNDER MODEL TYPES</vt:lpstr>
      <vt:lpstr>CHANGE IN BUDGET ALLOCATIONS UNDER DIFFERENT MODELS</vt:lpstr>
      <vt:lpstr>KEY MESSAGES FROM SESSION #3</vt:lpstr>
      <vt:lpstr>WHAT ARE THE KEY MESSAGES FROM THIS SESSION?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INSTRUCTIONS &amp; EXAMPLE LAYOUTS</dc:title>
  <dc:creator>St Peter, Jennifer</dc:creator>
  <cp:lastModifiedBy>St Peter, Jennifer</cp:lastModifiedBy>
  <cp:revision>63</cp:revision>
  <cp:lastPrinted>2024-10-10T20:28:00Z</cp:lastPrinted>
  <dcterms:created xsi:type="dcterms:W3CDTF">2024-02-08T16:17:30Z</dcterms:created>
  <dcterms:modified xsi:type="dcterms:W3CDTF">2024-10-13T14:36:43Z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0x01010079FB3DEA8C7A8F44AAFC2F7C82AB6F48</vt:lpwstr>
  </property>
</Properties>
</file>