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  <p:sldMasterId id="2147483660" r:id="rId5"/>
  </p:sldMasterIdLst>
  <p:notesMasterIdLst>
    <p:notesMasterId r:id="rId29"/>
  </p:notesMasterIdLst>
  <p:handoutMasterIdLst>
    <p:handoutMasterId r:id="rId30"/>
  </p:handoutMasterIdLst>
  <p:sldIdLst>
    <p:sldId id="312" r:id="rId6"/>
    <p:sldId id="313" r:id="rId7"/>
    <p:sldId id="309" r:id="rId8"/>
    <p:sldId id="360" r:id="rId9"/>
    <p:sldId id="342" r:id="rId10"/>
    <p:sldId id="347" r:id="rId11"/>
    <p:sldId id="326" r:id="rId12"/>
    <p:sldId id="359" r:id="rId13"/>
    <p:sldId id="343" r:id="rId14"/>
    <p:sldId id="386" r:id="rId15"/>
    <p:sldId id="387" r:id="rId16"/>
    <p:sldId id="388" r:id="rId17"/>
    <p:sldId id="378" r:id="rId18"/>
    <p:sldId id="380" r:id="rId19"/>
    <p:sldId id="381" r:id="rId20"/>
    <p:sldId id="383" r:id="rId21"/>
    <p:sldId id="361" r:id="rId22"/>
    <p:sldId id="364" r:id="rId23"/>
    <p:sldId id="389" r:id="rId24"/>
    <p:sldId id="362" r:id="rId25"/>
    <p:sldId id="318" r:id="rId26"/>
    <p:sldId id="384" r:id="rId27"/>
    <p:sldId id="385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0E95BD-AD63-4DFF-9CE5-0BCDA6EB6555}">
          <p14:sldIdLst>
            <p14:sldId id="312"/>
            <p14:sldId id="313"/>
            <p14:sldId id="309"/>
            <p14:sldId id="360"/>
            <p14:sldId id="342"/>
            <p14:sldId id="347"/>
            <p14:sldId id="326"/>
            <p14:sldId id="359"/>
            <p14:sldId id="343"/>
            <p14:sldId id="386"/>
            <p14:sldId id="387"/>
            <p14:sldId id="388"/>
            <p14:sldId id="378"/>
            <p14:sldId id="380"/>
            <p14:sldId id="381"/>
            <p14:sldId id="383"/>
            <p14:sldId id="361"/>
            <p14:sldId id="364"/>
            <p14:sldId id="389"/>
            <p14:sldId id="362"/>
            <p14:sldId id="318"/>
            <p14:sldId id="384"/>
            <p14:sldId id="38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227D41-9803-2193-D96E-ADE26D4F5FDC}" name="Sherman, Ann" initials="AS" userId="S::ann.sherman@ucdenver.edu::53b96c9b-604e-4d43-a5e7-074229ca43d7" providerId="AD"/>
  <p188:author id="{6F53F595-CBC0-0E0B-5CE1-F9A2E16BF9A8}" name="St Peter, Jennifer" initials="JS" userId="S::jennifer.stpeter@ucdenver.edu::502615b6-271e-42a1-9de3-27b8d8c93b08" providerId="AD"/>
  <p188:author id="{CBE4FEA6-FA4D-AC64-E798-3AC1C2047051}" name="McGuire, Amy" initials="AM" userId="S::amy.k.mcguire@ucdenver.edu::45e31674-36dd-4323-ba0a-7419e40a68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0" autoAdjust="0"/>
  </p:normalViewPr>
  <p:slideViewPr>
    <p:cSldViewPr>
      <p:cViewPr varScale="1">
        <p:scale>
          <a:sx n="87" d="100"/>
          <a:sy n="87" d="100"/>
        </p:scale>
        <p:origin x="9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0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peterj\Downloads\Higher%20Education%20Budget%20Models_October%2022,%202024_19.2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peterj\Downloads\Higher%20Education%20Budget%20Models_October%2022,%202024_19.27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peterj\Downloads\Higher%20Education%20Budget%20Models_October%2022,%202024_19.27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r>
              <a:rPr lang="en-US" dirty="0"/>
              <a:t>Change Over</a:t>
            </a:r>
            <a:r>
              <a:rPr lang="en-US" baseline="0" dirty="0"/>
              <a:t> Time </a:t>
            </a:r>
            <a:r>
              <a:rPr lang="en-US" dirty="0"/>
              <a:t>Under Model Scenarios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Sheet4!$C$14</c:f>
              <c:strCache>
                <c:ptCount val="1"/>
                <c:pt idx="0">
                  <c:v>Model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Sheet4!$B$15:$B$21</c:f>
              <c:strCache>
                <c:ptCount val="7"/>
                <c:pt idx="0">
                  <c:v>College of Arts and Media</c:v>
                </c:pt>
                <c:pt idx="1">
                  <c:v>School of Business</c:v>
                </c:pt>
                <c:pt idx="2">
                  <c:v>School of Education and Human Development</c:v>
                </c:pt>
                <c:pt idx="3">
                  <c:v>College of Liberal Arts and Sciences</c:v>
                </c:pt>
                <c:pt idx="4">
                  <c:v>School of Public Affairs</c:v>
                </c:pt>
                <c:pt idx="5">
                  <c:v>College of Engineering, Design and Computing</c:v>
                </c:pt>
                <c:pt idx="6">
                  <c:v>College of Architecture and Planning</c:v>
                </c:pt>
              </c:strCache>
            </c:strRef>
          </c:cat>
          <c:val>
            <c:numRef>
              <c:f>Sheet4!$C$15:$C$21</c:f>
              <c:numCache>
                <c:formatCode>0.0%</c:formatCode>
                <c:ptCount val="7"/>
                <c:pt idx="0">
                  <c:v>9.9445537454031507E-2</c:v>
                </c:pt>
                <c:pt idx="1">
                  <c:v>0.10386242760183495</c:v>
                </c:pt>
                <c:pt idx="2">
                  <c:v>0.11093461283726991</c:v>
                </c:pt>
                <c:pt idx="3">
                  <c:v>0.1317815388084087</c:v>
                </c:pt>
                <c:pt idx="4">
                  <c:v>0.1028822105088214</c:v>
                </c:pt>
                <c:pt idx="5">
                  <c:v>0.10708554470202269</c:v>
                </c:pt>
                <c:pt idx="6">
                  <c:v>0.11806988420787623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E6-433B-B4C9-188864689EF2}"/>
            </c:ext>
          </c:extLst>
        </c:ser>
        <c:ser>
          <c:idx val="1"/>
          <c:order val="1"/>
          <c:tx>
            <c:strRef>
              <c:f>Sheet4!$D$14</c:f>
              <c:strCache>
                <c:ptCount val="1"/>
                <c:pt idx="0">
                  <c:v>Current Budget Model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Sheet4!$B$15:$B$21</c:f>
              <c:strCache>
                <c:ptCount val="7"/>
                <c:pt idx="0">
                  <c:v>College of Arts and Media</c:v>
                </c:pt>
                <c:pt idx="1">
                  <c:v>School of Business</c:v>
                </c:pt>
                <c:pt idx="2">
                  <c:v>School of Education and Human Development</c:v>
                </c:pt>
                <c:pt idx="3">
                  <c:v>College of Liberal Arts and Sciences</c:v>
                </c:pt>
                <c:pt idx="4">
                  <c:v>School of Public Affairs</c:v>
                </c:pt>
                <c:pt idx="5">
                  <c:v>College of Engineering, Design and Computing</c:v>
                </c:pt>
                <c:pt idx="6">
                  <c:v>College of Architecture and Planning</c:v>
                </c:pt>
              </c:strCache>
            </c:strRef>
          </c:cat>
          <c:val>
            <c:numRef>
              <c:f>Sheet4!$D$15:$D$21</c:f>
              <c:numCache>
                <c:formatCode>0.0%</c:formatCode>
                <c:ptCount val="7"/>
                <c:pt idx="0">
                  <c:v>0.16528232962163725</c:v>
                </c:pt>
                <c:pt idx="1">
                  <c:v>0.12603144676102507</c:v>
                </c:pt>
                <c:pt idx="2">
                  <c:v>0.12957314707094536</c:v>
                </c:pt>
                <c:pt idx="3">
                  <c:v>7.4248196641261588E-2</c:v>
                </c:pt>
                <c:pt idx="4">
                  <c:v>0.1651770814895086</c:v>
                </c:pt>
                <c:pt idx="5">
                  <c:v>0.19610804205113119</c:v>
                </c:pt>
                <c:pt idx="6">
                  <c:v>0.14840675609534792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E6-433B-B4C9-188864689EF2}"/>
            </c:ext>
          </c:extLst>
        </c:ser>
        <c:ser>
          <c:idx val="2"/>
          <c:order val="2"/>
          <c:tx>
            <c:strRef>
              <c:f>Sheet4!$E$14</c:f>
              <c:strCache>
                <c:ptCount val="1"/>
                <c:pt idx="0">
                  <c:v>Model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Sheet4!$B$15:$B$21</c:f>
              <c:strCache>
                <c:ptCount val="7"/>
                <c:pt idx="0">
                  <c:v>College of Arts and Media</c:v>
                </c:pt>
                <c:pt idx="1">
                  <c:v>School of Business</c:v>
                </c:pt>
                <c:pt idx="2">
                  <c:v>School of Education and Human Development</c:v>
                </c:pt>
                <c:pt idx="3">
                  <c:v>College of Liberal Arts and Sciences</c:v>
                </c:pt>
                <c:pt idx="4">
                  <c:v>School of Public Affairs</c:v>
                </c:pt>
                <c:pt idx="5">
                  <c:v>College of Engineering, Design and Computing</c:v>
                </c:pt>
                <c:pt idx="6">
                  <c:v>College of Architecture and Planning</c:v>
                </c:pt>
              </c:strCache>
            </c:strRef>
          </c:cat>
          <c:val>
            <c:numRef>
              <c:f>Sheet4!$E$15:$E$21</c:f>
              <c:numCache>
                <c:formatCode>0.0%</c:formatCode>
                <c:ptCount val="7"/>
                <c:pt idx="0">
                  <c:v>0.20007660990672127</c:v>
                </c:pt>
                <c:pt idx="1">
                  <c:v>0.35122003487362963</c:v>
                </c:pt>
                <c:pt idx="2">
                  <c:v>-2.615603376666209E-2</c:v>
                </c:pt>
                <c:pt idx="3">
                  <c:v>2.3782370656574958E-2</c:v>
                </c:pt>
                <c:pt idx="4">
                  <c:v>-0.10592156555413379</c:v>
                </c:pt>
                <c:pt idx="5">
                  <c:v>0.33949062536584451</c:v>
                </c:pt>
                <c:pt idx="6">
                  <c:v>-1.0939742346231407E-2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E6-433B-B4C9-188864689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6894720"/>
        <c:axId val="1556888960"/>
      </c:barChart>
      <c:catAx>
        <c:axId val="155689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solidFill>
            <a:schemeClr val="bg1"/>
          </a:solidFill>
          <a:ln w="38100" cap="flat" cmpd="sng" algn="ctr">
            <a:solidFill>
              <a:schemeClr val="dk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556888960"/>
        <c:crosses val="autoZero"/>
        <c:auto val="1"/>
        <c:lblAlgn val="ctr"/>
        <c:lblOffset val="100"/>
        <c:noMultiLvlLbl val="0"/>
      </c:catAx>
      <c:valAx>
        <c:axId val="155688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55689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latin typeface="Helvetica Neue Light" panose="02000403000000020004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r>
              <a:rPr lang="en-US"/>
              <a:t>Overall Averages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5"/>
          <c:order val="5"/>
          <c:tx>
            <c:strRef>
              <c:f>Summary!$G$31</c:f>
              <c:strCache>
                <c:ptCount val="1"/>
                <c:pt idx="0">
                  <c:v>Overall 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Summary!$A$32:$A$39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Summary!$G$32:$G$39</c:f>
              <c:numCache>
                <c:formatCode>0.0</c:formatCode>
                <c:ptCount val="8"/>
                <c:pt idx="0">
                  <c:v>2.1333333333333333</c:v>
                </c:pt>
                <c:pt idx="1">
                  <c:v>2.333333333333333</c:v>
                </c:pt>
                <c:pt idx="2">
                  <c:v>2.1833333333333331</c:v>
                </c:pt>
                <c:pt idx="3">
                  <c:v>2.9</c:v>
                </c:pt>
                <c:pt idx="4">
                  <c:v>2.2666666666666666</c:v>
                </c:pt>
                <c:pt idx="5">
                  <c:v>2.75</c:v>
                </c:pt>
                <c:pt idx="6">
                  <c:v>2.6666666666666665</c:v>
                </c:pt>
                <c:pt idx="7">
                  <c:v>1.8166666666666664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22-45F8-9D35-F8862E1D22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0"/>
        <c:overlap val="-30"/>
        <c:axId val="870061575"/>
        <c:axId val="10957434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Summary!$B$31</c15:sqref>
                        </c15:formulaRef>
                      </c:ext>
                    </c:extLst>
                    <c:strCache>
                      <c:ptCount val="1"/>
                      <c:pt idx="0">
                        <c:v>Principle 1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Summary!$A$32:$A$39</c15:sqref>
                        </c15:formulaRef>
                      </c:ext>
                    </c:extLst>
                    <c:strCache>
                      <c:ptCount val="8"/>
                      <c:pt idx="0">
                        <c:v>Centralized Budgeting</c:v>
                      </c:pt>
                      <c:pt idx="1">
                        <c:v>Incremental Budgeting</c:v>
                      </c:pt>
                      <c:pt idx="2">
                        <c:v>Zero-Based Budgeting (ZBB)</c:v>
                      </c:pt>
                      <c:pt idx="3">
                        <c:v>Performance-Based Budgeting (PBB)</c:v>
                      </c:pt>
                      <c:pt idx="4">
                        <c:v>Activity-Based Budgeting (ABB)</c:v>
                      </c:pt>
                      <c:pt idx="5">
                        <c:v>Contemporary Decentralized Budgeting</c:v>
                      </c:pt>
                      <c:pt idx="6">
                        <c:v>Responsibility Center Management (RCM)</c:v>
                      </c:pt>
                      <c:pt idx="7">
                        <c:v>Each Tub on its Own Bottom (ETOB)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Summary!$B$32:$B$39</c15:sqref>
                        </c15:formulaRef>
                      </c:ext>
                    </c:extLst>
                    <c:numCache>
                      <c:formatCode>0.0</c:formatCode>
                      <c:ptCount val="8"/>
                      <c:pt idx="0">
                        <c:v>2.5833333333333335</c:v>
                      </c:pt>
                      <c:pt idx="1">
                        <c:v>2.1666666666666665</c:v>
                      </c:pt>
                      <c:pt idx="2">
                        <c:v>2.3333333333333335</c:v>
                      </c:pt>
                      <c:pt idx="3">
                        <c:v>2.8333333333333335</c:v>
                      </c:pt>
                      <c:pt idx="4">
                        <c:v>2.3333333333333335</c:v>
                      </c:pt>
                      <c:pt idx="5">
                        <c:v>2.8333333333333335</c:v>
                      </c:pt>
                      <c:pt idx="6">
                        <c:v>2.6666666666666665</c:v>
                      </c:pt>
                      <c:pt idx="7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2422-45F8-9D35-F8862E1D220A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Summary!$C$31</c15:sqref>
                        </c15:formulaRef>
                      </c:ext>
                    </c:extLst>
                    <c:strCache>
                      <c:ptCount val="1"/>
                      <c:pt idx="0">
                        <c:v>Principle 2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Summary!$A$32:$A$39</c15:sqref>
                        </c15:formulaRef>
                      </c:ext>
                    </c:extLst>
                    <c:strCache>
                      <c:ptCount val="8"/>
                      <c:pt idx="0">
                        <c:v>Centralized Budgeting</c:v>
                      </c:pt>
                      <c:pt idx="1">
                        <c:v>Incremental Budgeting</c:v>
                      </c:pt>
                      <c:pt idx="2">
                        <c:v>Zero-Based Budgeting (ZBB)</c:v>
                      </c:pt>
                      <c:pt idx="3">
                        <c:v>Performance-Based Budgeting (PBB)</c:v>
                      </c:pt>
                      <c:pt idx="4">
                        <c:v>Activity-Based Budgeting (ABB)</c:v>
                      </c:pt>
                      <c:pt idx="5">
                        <c:v>Contemporary Decentralized Budgeting</c:v>
                      </c:pt>
                      <c:pt idx="6">
                        <c:v>Responsibility Center Management (RCM)</c:v>
                      </c:pt>
                      <c:pt idx="7">
                        <c:v>Each Tub on its Own Bottom (ETOB)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Summary!$C$32:$C$39</c15:sqref>
                        </c15:formulaRef>
                      </c:ext>
                    </c:extLst>
                    <c:numCache>
                      <c:formatCode>0.0</c:formatCode>
                      <c:ptCount val="8"/>
                      <c:pt idx="0">
                        <c:v>2.5833333333333335</c:v>
                      </c:pt>
                      <c:pt idx="1">
                        <c:v>2.5</c:v>
                      </c:pt>
                      <c:pt idx="2">
                        <c:v>1.9166666666666667</c:v>
                      </c:pt>
                      <c:pt idx="3">
                        <c:v>3</c:v>
                      </c:pt>
                      <c:pt idx="4">
                        <c:v>1.8333333333333333</c:v>
                      </c:pt>
                      <c:pt idx="5">
                        <c:v>2.8333333333333335</c:v>
                      </c:pt>
                      <c:pt idx="6">
                        <c:v>2.6666666666666665</c:v>
                      </c:pt>
                      <c:pt idx="7">
                        <c:v>1.5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2422-45F8-9D35-F8862E1D220A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Summary!$D$31</c15:sqref>
                        </c15:formulaRef>
                      </c:ext>
                    </c:extLst>
                    <c:strCache>
                      <c:ptCount val="1"/>
                      <c:pt idx="0">
                        <c:v>Principle 3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Summary!$A$32:$A$39</c15:sqref>
                        </c15:formulaRef>
                      </c:ext>
                    </c:extLst>
                    <c:strCache>
                      <c:ptCount val="8"/>
                      <c:pt idx="0">
                        <c:v>Centralized Budgeting</c:v>
                      </c:pt>
                      <c:pt idx="1">
                        <c:v>Incremental Budgeting</c:v>
                      </c:pt>
                      <c:pt idx="2">
                        <c:v>Zero-Based Budgeting (ZBB)</c:v>
                      </c:pt>
                      <c:pt idx="3">
                        <c:v>Performance-Based Budgeting (PBB)</c:v>
                      </c:pt>
                      <c:pt idx="4">
                        <c:v>Activity-Based Budgeting (ABB)</c:v>
                      </c:pt>
                      <c:pt idx="5">
                        <c:v>Contemporary Decentralized Budgeting</c:v>
                      </c:pt>
                      <c:pt idx="6">
                        <c:v>Responsibility Center Management (RCM)</c:v>
                      </c:pt>
                      <c:pt idx="7">
                        <c:v>Each Tub on its Own Bottom (ETOB)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Summary!$D$32:$D$39</c15:sqref>
                        </c15:formulaRef>
                      </c:ext>
                    </c:extLst>
                    <c:numCache>
                      <c:formatCode>0.0</c:formatCode>
                      <c:ptCount val="8"/>
                      <c:pt idx="0">
                        <c:v>2</c:v>
                      </c:pt>
                      <c:pt idx="1">
                        <c:v>3.1666666666666665</c:v>
                      </c:pt>
                      <c:pt idx="2">
                        <c:v>2.5</c:v>
                      </c:pt>
                      <c:pt idx="3">
                        <c:v>2.6666666666666665</c:v>
                      </c:pt>
                      <c:pt idx="4">
                        <c:v>2.6666666666666665</c:v>
                      </c:pt>
                      <c:pt idx="5">
                        <c:v>2.5833333333333335</c:v>
                      </c:pt>
                      <c:pt idx="6">
                        <c:v>2.75</c:v>
                      </c:pt>
                      <c:pt idx="7">
                        <c:v>2.9166666666666665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422-45F8-9D35-F8862E1D220A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Summary!$E$31</c15:sqref>
                        </c15:formulaRef>
                      </c:ext>
                    </c:extLst>
                    <c:strCache>
                      <c:ptCount val="1"/>
                      <c:pt idx="0">
                        <c:v>Principle 4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Summary!$A$32:$A$39</c15:sqref>
                        </c15:formulaRef>
                      </c:ext>
                    </c:extLst>
                    <c:strCache>
                      <c:ptCount val="8"/>
                      <c:pt idx="0">
                        <c:v>Centralized Budgeting</c:v>
                      </c:pt>
                      <c:pt idx="1">
                        <c:v>Incremental Budgeting</c:v>
                      </c:pt>
                      <c:pt idx="2">
                        <c:v>Zero-Based Budgeting (ZBB)</c:v>
                      </c:pt>
                      <c:pt idx="3">
                        <c:v>Performance-Based Budgeting (PBB)</c:v>
                      </c:pt>
                      <c:pt idx="4">
                        <c:v>Activity-Based Budgeting (ABB)</c:v>
                      </c:pt>
                      <c:pt idx="5">
                        <c:v>Contemporary Decentralized Budgeting</c:v>
                      </c:pt>
                      <c:pt idx="6">
                        <c:v>Responsibility Center Management (RCM)</c:v>
                      </c:pt>
                      <c:pt idx="7">
                        <c:v>Each Tub on its Own Bottom (ETOB)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Summary!$E$32:$E$39</c15:sqref>
                        </c15:formulaRef>
                      </c:ext>
                    </c:extLst>
                    <c:numCache>
                      <c:formatCode>0.0</c:formatCode>
                      <c:ptCount val="8"/>
                      <c:pt idx="0">
                        <c:v>1.8333333333333333</c:v>
                      </c:pt>
                      <c:pt idx="1">
                        <c:v>1.25</c:v>
                      </c:pt>
                      <c:pt idx="2">
                        <c:v>2.5</c:v>
                      </c:pt>
                      <c:pt idx="3">
                        <c:v>3.4166666666666665</c:v>
                      </c:pt>
                      <c:pt idx="4">
                        <c:v>2.6666666666666665</c:v>
                      </c:pt>
                      <c:pt idx="5">
                        <c:v>2.9166666666666665</c:v>
                      </c:pt>
                      <c:pt idx="6">
                        <c:v>3.0833333333333335</c:v>
                      </c:pt>
                      <c:pt idx="7">
                        <c:v>2.5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422-45F8-9D35-F8862E1D220A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Summary!$F$31</c15:sqref>
                        </c15:formulaRef>
                      </c:ext>
                    </c:extLst>
                    <c:strCache>
                      <c:ptCount val="1"/>
                      <c:pt idx="0">
                        <c:v>Principle 5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Summary!$A$32:$A$39</c15:sqref>
                        </c15:formulaRef>
                      </c:ext>
                    </c:extLst>
                    <c:strCache>
                      <c:ptCount val="8"/>
                      <c:pt idx="0">
                        <c:v>Centralized Budgeting</c:v>
                      </c:pt>
                      <c:pt idx="1">
                        <c:v>Incremental Budgeting</c:v>
                      </c:pt>
                      <c:pt idx="2">
                        <c:v>Zero-Based Budgeting (ZBB)</c:v>
                      </c:pt>
                      <c:pt idx="3">
                        <c:v>Performance-Based Budgeting (PBB)</c:v>
                      </c:pt>
                      <c:pt idx="4">
                        <c:v>Activity-Based Budgeting (ABB)</c:v>
                      </c:pt>
                      <c:pt idx="5">
                        <c:v>Contemporary Decentralized Budgeting</c:v>
                      </c:pt>
                      <c:pt idx="6">
                        <c:v>Responsibility Center Management (RCM)</c:v>
                      </c:pt>
                      <c:pt idx="7">
                        <c:v>Each Tub on its Own Bottom (ETOB)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Summary!$F$32:$F$39</c15:sqref>
                        </c15:formulaRef>
                      </c:ext>
                    </c:extLst>
                    <c:numCache>
                      <c:formatCode>0.0</c:formatCode>
                      <c:ptCount val="8"/>
                      <c:pt idx="0">
                        <c:v>1.6666666666666667</c:v>
                      </c:pt>
                      <c:pt idx="1">
                        <c:v>2.5833333333333335</c:v>
                      </c:pt>
                      <c:pt idx="2">
                        <c:v>1.6666666666666667</c:v>
                      </c:pt>
                      <c:pt idx="3">
                        <c:v>2.5833333333333335</c:v>
                      </c:pt>
                      <c:pt idx="4">
                        <c:v>1.8333333333333333</c:v>
                      </c:pt>
                      <c:pt idx="5">
                        <c:v>2.5833333333333335</c:v>
                      </c:pt>
                      <c:pt idx="6">
                        <c:v>2.1666666666666665</c:v>
                      </c:pt>
                      <c:pt idx="7">
                        <c:v>1.1666666666666667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422-45F8-9D35-F8862E1D220A}"/>
                  </c:ext>
                </c:extLst>
              </c15:ser>
            </c15:filteredBarSeries>
          </c:ext>
        </c:extLst>
      </c:barChart>
      <c:catAx>
        <c:axId val="870061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095743496"/>
        <c:crosses val="autoZero"/>
        <c:auto val="1"/>
        <c:lblAlgn val="ctr"/>
        <c:lblOffset val="100"/>
        <c:noMultiLvlLbl val="0"/>
      </c:catAx>
      <c:valAx>
        <c:axId val="1095743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870061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Helvetica Neue Light" panose="02000403000000020004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r>
              <a:rPr lang="en-US"/>
              <a:t>Recommend To Move Forward With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Summary!$B$11</c:f>
              <c:strCache>
                <c:ptCount val="1"/>
                <c:pt idx="0">
                  <c:v>Count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Summary!$A$12:$A$16</c:f>
              <c:strCache>
                <c:ptCount val="5"/>
                <c:pt idx="0">
                  <c:v>Contemporary Decentralized Budgeting</c:v>
                </c:pt>
                <c:pt idx="1">
                  <c:v>Performance-Based Budgeting (PBB)</c:v>
                </c:pt>
                <c:pt idx="2">
                  <c:v>Zero-Based Budgeting (ZBB)</c:v>
                </c:pt>
                <c:pt idx="3">
                  <c:v>Responsibility Center Management (RCM)</c:v>
                </c:pt>
                <c:pt idx="4">
                  <c:v>Activity-Based Budgeting (ABB)</c:v>
                </c:pt>
              </c:strCache>
            </c:strRef>
          </c:cat>
          <c:val>
            <c:numRef>
              <c:f>Summary!$B$12:$B$16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59-4F7E-A951-FEF24FE13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9543559"/>
        <c:axId val="1379590663"/>
      </c:barChart>
      <c:catAx>
        <c:axId val="1379543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379590663"/>
        <c:crosses val="autoZero"/>
        <c:auto val="1"/>
        <c:lblAlgn val="ctr"/>
        <c:lblOffset val="100"/>
        <c:noMultiLvlLbl val="0"/>
      </c:catAx>
      <c:valAx>
        <c:axId val="1379590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379543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Helvetica Neue Light" panose="02000403000000020004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r>
              <a:rPr lang="en-US"/>
              <a:t>Aligns with Principles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Summary!$B$3</c:f>
              <c:strCache>
                <c:ptCount val="1"/>
                <c:pt idx="0">
                  <c:v>Count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Summary!$A$4:$A$8</c:f>
              <c:strCache>
                <c:ptCount val="5"/>
                <c:pt idx="0">
                  <c:v>Contemporary Decentralized Budgeting</c:v>
                </c:pt>
                <c:pt idx="1">
                  <c:v>Performance-Based Budgeting (PBB)</c:v>
                </c:pt>
                <c:pt idx="2">
                  <c:v>Activity-Based Budgeting (ABB)</c:v>
                </c:pt>
                <c:pt idx="3">
                  <c:v>Zero-Based Budgeting (ZBB)</c:v>
                </c:pt>
                <c:pt idx="4">
                  <c:v>Responsibility Center Management (RCM)</c:v>
                </c:pt>
              </c:strCache>
            </c:strRef>
          </c:cat>
          <c:val>
            <c:numRef>
              <c:f>Summary!$B$4:$B$8</c:f>
              <c:numCache>
                <c:formatCode>General</c:formatCode>
                <c:ptCount val="5"/>
                <c:pt idx="0">
                  <c:v>5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C2-4605-B692-95D4769915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95746312"/>
        <c:axId val="1483926023"/>
      </c:barChart>
      <c:catAx>
        <c:axId val="1995746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483926023"/>
        <c:crosses val="autoZero"/>
        <c:auto val="1"/>
        <c:lblAlgn val="ctr"/>
        <c:lblOffset val="100"/>
        <c:noMultiLvlLbl val="0"/>
      </c:catAx>
      <c:valAx>
        <c:axId val="1483926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995746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Helvetica Neue Light" panose="02000403000000020004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EFCB03-7852-43E3-A395-435EA20A5BC9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4201445-0984-4725-BC8E-08B079D6A148}">
      <dgm:prSet phldrT="[Text]"/>
      <dgm:spPr/>
      <dgm:t>
        <a:bodyPr/>
        <a:lstStyle/>
        <a:p>
          <a:r>
            <a:rPr lang="en-US" dirty="0">
              <a:latin typeface="Helvetica Neue Light" panose="02000403000000020004"/>
            </a:rPr>
            <a:t>Sessions #1 and #2, Learning Session #1</a:t>
          </a:r>
        </a:p>
      </dgm:t>
    </dgm:pt>
    <dgm:pt modelId="{670F0265-4AB2-4501-AC48-EBA3D147B223}" type="parTrans" cxnId="{86880AFF-6B56-45B9-BC27-83DB6032355C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68D2B72D-5120-413E-892A-366503CF6447}" type="sibTrans" cxnId="{86880AFF-6B56-45B9-BC27-83DB6032355C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EB237823-9612-4EB4-B025-8F255F6F35F7}">
      <dgm:prSet phldrT="[Text]"/>
      <dgm:spPr/>
      <dgm:t>
        <a:bodyPr/>
        <a:lstStyle/>
        <a:p>
          <a:r>
            <a:rPr lang="en-US" dirty="0">
              <a:latin typeface="Helvetica Neue Light" panose="02000403000000020004"/>
            </a:rPr>
            <a:t>History and Structure of the current CU Denver budget model</a:t>
          </a:r>
        </a:p>
      </dgm:t>
    </dgm:pt>
    <dgm:pt modelId="{7B259D87-873A-42C5-A225-CA35867BD984}" type="parTrans" cxnId="{C24A103C-C431-4278-9202-8995BB294751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C443C24E-1538-44C1-B223-47A018B5A835}" type="sibTrans" cxnId="{C24A103C-C431-4278-9202-8995BB294751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645C7789-2C4F-4364-8D89-889F42E06DF9}">
      <dgm:prSet phldrT="[Text]"/>
      <dgm:spPr/>
      <dgm:t>
        <a:bodyPr/>
        <a:lstStyle/>
        <a:p>
          <a:r>
            <a:rPr lang="en-US" dirty="0">
              <a:latin typeface="Helvetica Neue Light" panose="02000403000000020004"/>
            </a:rPr>
            <a:t>Sessions #3 and #4, Learning Session #2</a:t>
          </a:r>
        </a:p>
      </dgm:t>
    </dgm:pt>
    <dgm:pt modelId="{7439C713-E6F7-49B0-A5FB-E54CC2B2816C}" type="parTrans" cxnId="{0A9E3A79-32F4-4036-9707-D1CC868B841F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C5C2C687-D39B-4F73-BC8B-DACEECDDA9FC}" type="sibTrans" cxnId="{0A9E3A79-32F4-4036-9707-D1CC868B841F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8C5DB282-5D3C-4EF0-A7AF-13D84D9DB501}">
      <dgm:prSet phldrT="[Text]"/>
      <dgm:spPr/>
      <dgm:t>
        <a:bodyPr/>
        <a:lstStyle/>
        <a:p>
          <a:r>
            <a:rPr lang="en-US" dirty="0">
              <a:latin typeface="Helvetica Neue Light" panose="02000403000000020004"/>
            </a:rPr>
            <a:t>Assessing budget model principles against success criteria </a:t>
          </a:r>
          <a:endParaRPr lang="en-US" dirty="0">
            <a:highlight>
              <a:srgbClr val="FFFF00"/>
            </a:highlight>
            <a:latin typeface="Helvetica Neue Light" panose="02000403000000020004"/>
          </a:endParaRPr>
        </a:p>
      </dgm:t>
    </dgm:pt>
    <dgm:pt modelId="{71249D6A-0C9D-4B5F-AADD-C1FEA3B32F3B}" type="parTrans" cxnId="{9FCAE888-5B72-4E6D-8E15-0BFCB3C0FBF5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25078798-49C5-4D80-9970-FAD89FBBD861}" type="sibTrans" cxnId="{9FCAE888-5B72-4E6D-8E15-0BFCB3C0FBF5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B3FDAD81-743D-40C9-94F6-CA7A4D2BB336}">
      <dgm:prSet/>
      <dgm:spPr/>
      <dgm:t>
        <a:bodyPr/>
        <a:lstStyle/>
        <a:p>
          <a:r>
            <a:rPr lang="en-US">
              <a:latin typeface="Helvetica Neue Light" panose="02000403000000020004"/>
            </a:rPr>
            <a:t>Pain points of current budget model and myth busting</a:t>
          </a:r>
          <a:endParaRPr lang="en-US" dirty="0">
            <a:latin typeface="Helvetica Neue Light" panose="02000403000000020004"/>
          </a:endParaRPr>
        </a:p>
      </dgm:t>
    </dgm:pt>
    <dgm:pt modelId="{0F94BAD2-37FE-40B0-AEE4-508273286316}" type="parTrans" cxnId="{BA068380-1443-4721-914A-66D9EDBB7F5E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9E0200C5-F766-4BB1-897D-0B20FE57714B}" type="sibTrans" cxnId="{BA068380-1443-4721-914A-66D9EDBB7F5E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B1D3EBC0-B086-4C55-905C-DE1798A53D12}">
      <dgm:prSet/>
      <dgm:spPr/>
      <dgm:t>
        <a:bodyPr/>
        <a:lstStyle/>
        <a:p>
          <a:r>
            <a:rPr lang="en-US" dirty="0">
              <a:latin typeface="Helvetica Neue Light" panose="02000403000000020004"/>
            </a:rPr>
            <a:t>Define success criteria future recommendations </a:t>
          </a:r>
        </a:p>
      </dgm:t>
    </dgm:pt>
    <dgm:pt modelId="{76B6CB75-F866-4F84-88F7-AA970C004290}" type="parTrans" cxnId="{2F49A731-FAE2-4423-9BF7-166B2C9DB276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5659C4BD-AF55-4E87-BF5D-7C3691AFEB59}" type="sibTrans" cxnId="{2F49A731-FAE2-4423-9BF7-166B2C9DB276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715D7EBB-CA9C-4D71-8E70-3AC3624A700C}">
      <dgm:prSet phldrT="[Text]"/>
      <dgm:spPr/>
      <dgm:t>
        <a:bodyPr/>
        <a:lstStyle/>
        <a:p>
          <a:r>
            <a:rPr lang="en-US" dirty="0">
              <a:latin typeface="Helvetica Neue Light" panose="02000403000000020004"/>
            </a:rPr>
            <a:t>Types of budget models in higher education</a:t>
          </a:r>
        </a:p>
      </dgm:t>
    </dgm:pt>
    <dgm:pt modelId="{3E7692E1-CBA9-47B2-A787-702EC39B370C}" type="parTrans" cxnId="{696AC8F2-FA04-40CC-8E86-7E7DCB01086C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4936660F-7D34-49AA-9863-FC5C070BF8E9}" type="sibTrans" cxnId="{696AC8F2-FA04-40CC-8E86-7E7DCB01086C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19E89C93-C229-410B-802B-CF5B0751177A}">
      <dgm:prSet phldrT="[Text]"/>
      <dgm:spPr/>
      <dgm:t>
        <a:bodyPr/>
        <a:lstStyle/>
        <a:p>
          <a:r>
            <a:rPr lang="en-US" dirty="0">
              <a:latin typeface="Helvetica Neue Light" panose="02000403000000020004"/>
            </a:rPr>
            <a:t>Decision points in a budget model</a:t>
          </a:r>
        </a:p>
      </dgm:t>
    </dgm:pt>
    <dgm:pt modelId="{2B9955EC-3B50-4311-9052-8D3F152D765B}" type="parTrans" cxnId="{23AC70F3-B1D5-4FFB-9B78-B76B02E1BB7D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3D6BB84D-51BF-4307-9432-85658CBF44B0}" type="sibTrans" cxnId="{23AC70F3-B1D5-4FFB-9B78-B76B02E1BB7D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F875DC3E-3DB9-47A5-AE1D-AD16FD969511}" type="pres">
      <dgm:prSet presAssocID="{11EFCB03-7852-43E3-A395-435EA20A5BC9}" presName="linear" presStyleCnt="0">
        <dgm:presLayoutVars>
          <dgm:animLvl val="lvl"/>
          <dgm:resizeHandles val="exact"/>
        </dgm:presLayoutVars>
      </dgm:prSet>
      <dgm:spPr/>
    </dgm:pt>
    <dgm:pt modelId="{EC31ACD3-F0F5-4454-8B28-305A99282D1E}" type="pres">
      <dgm:prSet presAssocID="{94201445-0984-4725-BC8E-08B079D6A14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EC88F55-2100-40C5-A66E-C5A62628CDF7}" type="pres">
      <dgm:prSet presAssocID="{94201445-0984-4725-BC8E-08B079D6A148}" presName="childText" presStyleLbl="revTx" presStyleIdx="0" presStyleCnt="2">
        <dgm:presLayoutVars>
          <dgm:bulletEnabled val="1"/>
        </dgm:presLayoutVars>
      </dgm:prSet>
      <dgm:spPr/>
    </dgm:pt>
    <dgm:pt modelId="{BCC961CF-8A37-4030-A8FC-6FEE344B339F}" type="pres">
      <dgm:prSet presAssocID="{645C7789-2C4F-4364-8D89-889F42E06DF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74A94A2-F9C7-4A64-9A24-63C5909871A0}" type="pres">
      <dgm:prSet presAssocID="{645C7789-2C4F-4364-8D89-889F42E06DF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B22E916-D0FA-4A48-82B7-15FE06A32649}" type="presOf" srcId="{11EFCB03-7852-43E3-A395-435EA20A5BC9}" destId="{F875DC3E-3DB9-47A5-AE1D-AD16FD969511}" srcOrd="0" destOrd="0" presId="urn:microsoft.com/office/officeart/2005/8/layout/vList2"/>
    <dgm:cxn modelId="{2F49A731-FAE2-4423-9BF7-166B2C9DB276}" srcId="{94201445-0984-4725-BC8E-08B079D6A148}" destId="{B1D3EBC0-B086-4C55-905C-DE1798A53D12}" srcOrd="2" destOrd="0" parTransId="{76B6CB75-F866-4F84-88F7-AA970C004290}" sibTransId="{5659C4BD-AF55-4E87-BF5D-7C3691AFEB59}"/>
    <dgm:cxn modelId="{C24A103C-C431-4278-9202-8995BB294751}" srcId="{94201445-0984-4725-BC8E-08B079D6A148}" destId="{EB237823-9612-4EB4-B025-8F255F6F35F7}" srcOrd="0" destOrd="0" parTransId="{7B259D87-873A-42C5-A225-CA35867BD984}" sibTransId="{C443C24E-1538-44C1-B223-47A018B5A835}"/>
    <dgm:cxn modelId="{7D30F554-C6E9-4D99-8336-69202398F77B}" type="presOf" srcId="{19E89C93-C229-410B-802B-CF5B0751177A}" destId="{A74A94A2-F9C7-4A64-9A24-63C5909871A0}" srcOrd="0" destOrd="2" presId="urn:microsoft.com/office/officeart/2005/8/layout/vList2"/>
    <dgm:cxn modelId="{0A9E3A79-32F4-4036-9707-D1CC868B841F}" srcId="{11EFCB03-7852-43E3-A395-435EA20A5BC9}" destId="{645C7789-2C4F-4364-8D89-889F42E06DF9}" srcOrd="1" destOrd="0" parTransId="{7439C713-E6F7-49B0-A5FB-E54CC2B2816C}" sibTransId="{C5C2C687-D39B-4F73-BC8B-DACEECDDA9FC}"/>
    <dgm:cxn modelId="{BA068380-1443-4721-914A-66D9EDBB7F5E}" srcId="{94201445-0984-4725-BC8E-08B079D6A148}" destId="{B3FDAD81-743D-40C9-94F6-CA7A4D2BB336}" srcOrd="1" destOrd="0" parTransId="{0F94BAD2-37FE-40B0-AEE4-508273286316}" sibTransId="{9E0200C5-F766-4BB1-897D-0B20FE57714B}"/>
    <dgm:cxn modelId="{DE145D86-B4AC-41FA-9876-89D72704DF94}" type="presOf" srcId="{94201445-0984-4725-BC8E-08B079D6A148}" destId="{EC31ACD3-F0F5-4454-8B28-305A99282D1E}" srcOrd="0" destOrd="0" presId="urn:microsoft.com/office/officeart/2005/8/layout/vList2"/>
    <dgm:cxn modelId="{9FCAE888-5B72-4E6D-8E15-0BFCB3C0FBF5}" srcId="{645C7789-2C4F-4364-8D89-889F42E06DF9}" destId="{8C5DB282-5D3C-4EF0-A7AF-13D84D9DB501}" srcOrd="0" destOrd="0" parTransId="{71249D6A-0C9D-4B5F-AADD-C1FEA3B32F3B}" sibTransId="{25078798-49C5-4D80-9970-FAD89FBBD861}"/>
    <dgm:cxn modelId="{F4ADAFA0-C135-49DE-B672-D967337C98C0}" type="presOf" srcId="{EB237823-9612-4EB4-B025-8F255F6F35F7}" destId="{8EC88F55-2100-40C5-A66E-C5A62628CDF7}" srcOrd="0" destOrd="0" presId="urn:microsoft.com/office/officeart/2005/8/layout/vList2"/>
    <dgm:cxn modelId="{8F91B5BC-29AE-410D-A2F3-E377B6004888}" type="presOf" srcId="{B3FDAD81-743D-40C9-94F6-CA7A4D2BB336}" destId="{8EC88F55-2100-40C5-A66E-C5A62628CDF7}" srcOrd="0" destOrd="1" presId="urn:microsoft.com/office/officeart/2005/8/layout/vList2"/>
    <dgm:cxn modelId="{BA5477C3-31AB-4900-8487-01264B98E5A4}" type="presOf" srcId="{715D7EBB-CA9C-4D71-8E70-3AC3624A700C}" destId="{A74A94A2-F9C7-4A64-9A24-63C5909871A0}" srcOrd="0" destOrd="1" presId="urn:microsoft.com/office/officeart/2005/8/layout/vList2"/>
    <dgm:cxn modelId="{3D32BFC7-46C4-4145-B418-1CCB612C7C62}" type="presOf" srcId="{8C5DB282-5D3C-4EF0-A7AF-13D84D9DB501}" destId="{A74A94A2-F9C7-4A64-9A24-63C5909871A0}" srcOrd="0" destOrd="0" presId="urn:microsoft.com/office/officeart/2005/8/layout/vList2"/>
    <dgm:cxn modelId="{4A2DEED4-78A2-4FC1-868E-C241C0B3F95C}" type="presOf" srcId="{645C7789-2C4F-4364-8D89-889F42E06DF9}" destId="{BCC961CF-8A37-4030-A8FC-6FEE344B339F}" srcOrd="0" destOrd="0" presId="urn:microsoft.com/office/officeart/2005/8/layout/vList2"/>
    <dgm:cxn modelId="{8D15D2D7-8D8D-4723-9E39-E1D11DB2B7A4}" type="presOf" srcId="{B1D3EBC0-B086-4C55-905C-DE1798A53D12}" destId="{8EC88F55-2100-40C5-A66E-C5A62628CDF7}" srcOrd="0" destOrd="2" presId="urn:microsoft.com/office/officeart/2005/8/layout/vList2"/>
    <dgm:cxn modelId="{696AC8F2-FA04-40CC-8E86-7E7DCB01086C}" srcId="{645C7789-2C4F-4364-8D89-889F42E06DF9}" destId="{715D7EBB-CA9C-4D71-8E70-3AC3624A700C}" srcOrd="1" destOrd="0" parTransId="{3E7692E1-CBA9-47B2-A787-702EC39B370C}" sibTransId="{4936660F-7D34-49AA-9863-FC5C070BF8E9}"/>
    <dgm:cxn modelId="{23AC70F3-B1D5-4FFB-9B78-B76B02E1BB7D}" srcId="{645C7789-2C4F-4364-8D89-889F42E06DF9}" destId="{19E89C93-C229-410B-802B-CF5B0751177A}" srcOrd="2" destOrd="0" parTransId="{2B9955EC-3B50-4311-9052-8D3F152D765B}" sibTransId="{3D6BB84D-51BF-4307-9432-85658CBF44B0}"/>
    <dgm:cxn modelId="{86880AFF-6B56-45B9-BC27-83DB6032355C}" srcId="{11EFCB03-7852-43E3-A395-435EA20A5BC9}" destId="{94201445-0984-4725-BC8E-08B079D6A148}" srcOrd="0" destOrd="0" parTransId="{670F0265-4AB2-4501-AC48-EBA3D147B223}" sibTransId="{68D2B72D-5120-413E-892A-366503CF6447}"/>
    <dgm:cxn modelId="{8113B34E-3E57-4818-B103-43FF0C2A3394}" type="presParOf" srcId="{F875DC3E-3DB9-47A5-AE1D-AD16FD969511}" destId="{EC31ACD3-F0F5-4454-8B28-305A99282D1E}" srcOrd="0" destOrd="0" presId="urn:microsoft.com/office/officeart/2005/8/layout/vList2"/>
    <dgm:cxn modelId="{C0E6160B-D410-419A-8D79-2A9389ACC633}" type="presParOf" srcId="{F875DC3E-3DB9-47A5-AE1D-AD16FD969511}" destId="{8EC88F55-2100-40C5-A66E-C5A62628CDF7}" srcOrd="1" destOrd="0" presId="urn:microsoft.com/office/officeart/2005/8/layout/vList2"/>
    <dgm:cxn modelId="{8A9147B0-1E10-4D34-AAC2-49FC694D46BD}" type="presParOf" srcId="{F875DC3E-3DB9-47A5-AE1D-AD16FD969511}" destId="{BCC961CF-8A37-4030-A8FC-6FEE344B339F}" srcOrd="2" destOrd="0" presId="urn:microsoft.com/office/officeart/2005/8/layout/vList2"/>
    <dgm:cxn modelId="{D702A5ED-7046-472E-BC99-83A07FDB3105}" type="presParOf" srcId="{F875DC3E-3DB9-47A5-AE1D-AD16FD969511}" destId="{A74A94A2-F9C7-4A64-9A24-63C5909871A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81E06E-BC2B-4FBA-AF73-E96189BE6DD0}" type="doc">
      <dgm:prSet loTypeId="urn:microsoft.com/office/officeart/2011/layout/TabList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75E9F44-59FA-4F6E-A27B-745BBFA94FD2}">
      <dgm:prSet custT="1"/>
      <dgm:spPr>
        <a:xfrm>
          <a:off x="0" y="0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1</a:t>
          </a:r>
        </a:p>
      </dgm:t>
    </dgm:pt>
    <dgm:pt modelId="{682A32AA-7B91-4074-982E-AE34514E200B}" type="parTrans" cxnId="{20E78DD6-85D7-421F-A7AA-5FCFF105640E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1519B78A-7CAA-4F6F-92AA-BF9A4B460E8E}" type="sibTrans" cxnId="{20E78DD6-85D7-421F-A7AA-5FCFF105640E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238CE886-6AA3-448A-8854-1E15E3F5F3BA}">
      <dgm:prSet custT="1"/>
      <dgm:spPr>
        <a:xfrm>
          <a:off x="1921773" y="868956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Ensure and support continuous improvement in academic quality, scholarship, and student success </a:t>
          </a:r>
        </a:p>
      </dgm:t>
    </dgm:pt>
    <dgm:pt modelId="{EA114B53-EC0C-4027-9F68-B63429068687}" type="parTrans" cxnId="{A066E27A-0080-470F-B72E-EAB14B35CF5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82C2515C-BA21-44CF-AC24-FF9E8011E1F6}" type="sibTrans" cxnId="{A066E27A-0080-470F-B72E-EAB14B35CF5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A97D44A8-6165-410C-8254-D79C8E9BDC86}">
      <dgm:prSet custT="1"/>
      <dgm:spPr>
        <a:xfrm>
          <a:off x="1921773" y="1783830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While promoting fiscal responsibility and financial sustainability, provide a simple, predictable, and transparent methodology for allocating resources and managing associated costs </a:t>
          </a:r>
        </a:p>
      </dgm:t>
    </dgm:pt>
    <dgm:pt modelId="{57618D31-3A56-410C-B648-AC890CF2D36C}" type="parTrans" cxnId="{2D92B673-62A4-4AC7-A2BC-825540B16D50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F7976098-1CB4-4D78-91BD-4419AA1CA6C1}" type="sibTrans" cxnId="{2D92B673-62A4-4AC7-A2BC-825540B16D50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1BB36E96-6C1E-4819-9728-C58AD2630488}">
      <dgm:prSet custT="1"/>
      <dgm:spPr>
        <a:xfrm>
          <a:off x="1921773" y="2698704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Building on the strengths of CU Denver, include incentives for achieving growth, efficiency, effectiveness, innovation, and entrepreneurship </a:t>
          </a:r>
        </a:p>
      </dgm:t>
    </dgm:pt>
    <dgm:pt modelId="{B77E8EB2-B58A-4A05-9D98-1FB945CB7C0B}" type="parTrans" cxnId="{24FB0406-76CA-45D2-920C-0905A832505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BC132A87-8683-441F-9AC4-8F3D8094F6C4}" type="sibTrans" cxnId="{24FB0406-76CA-45D2-920C-0905A832505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6B83F2E1-A98E-4DEF-9BAD-BC3C5CE9A7DE}">
      <dgm:prSet custT="1"/>
      <dgm:spPr>
        <a:xfrm>
          <a:off x="1921773" y="3613578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Reflect a shared commitment for the fiscal health of the campus and promote collaboration and accountability across all academic and administrative units</a:t>
          </a:r>
        </a:p>
      </dgm:t>
    </dgm:pt>
    <dgm:pt modelId="{E68DE319-6368-496F-AECD-924EC10D0C5F}" type="parTrans" cxnId="{0C191105-FB76-4EC7-B681-09C23E1F7D8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4BCDFC6A-510D-4EB6-BC7F-D72ABFE63168}" type="sibTrans" cxnId="{0C191105-FB76-4EC7-B681-09C23E1F7D8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9CF60352-B2F4-43F3-AE25-F5531A519C04}">
      <dgm:prSet custT="1"/>
      <dgm:spPr>
        <a:xfrm>
          <a:off x="1921773" y="0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Develop a flexible budget model that aligns financial resources with campus vision, mission, and strategic priorities as a student-centered, urban-serving research university</a:t>
          </a:r>
        </a:p>
      </dgm:t>
    </dgm:pt>
    <dgm:pt modelId="{AFA7ECF0-2284-496F-91E2-1D909BD7CC3F}" type="parTrans" cxnId="{C6A29075-C842-48B9-BC9C-3597BA879B1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31219DE5-25F0-40C0-BA2A-8D54E5BEA8A9}" type="sibTrans" cxnId="{C6A29075-C842-48B9-BC9C-3597BA879B1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E193362F-66EE-4885-B8B1-6D7FD2DD6ECB}">
      <dgm:prSet custT="1"/>
      <dgm:spPr>
        <a:xfrm>
          <a:off x="0" y="914874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2</a:t>
          </a:r>
        </a:p>
      </dgm:t>
    </dgm:pt>
    <dgm:pt modelId="{D3AF6491-3050-4BB2-B1B8-2784A7B05CDA}" type="parTrans" cxnId="{06A3FB5C-8D0A-4D36-AE2D-5A52FBB4D5C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F5966E80-2086-4901-8ADA-D2410BF654D7}" type="sibTrans" cxnId="{06A3FB5C-8D0A-4D36-AE2D-5A52FBB4D5C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81EBB06B-B6DB-49B5-8705-E3434954072E}">
      <dgm:prSet custT="1"/>
      <dgm:spPr>
        <a:xfrm>
          <a:off x="0" y="1829748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3</a:t>
          </a:r>
        </a:p>
      </dgm:t>
    </dgm:pt>
    <dgm:pt modelId="{441B37D1-C6AF-4C49-8D34-DF72A9090FD5}" type="parTrans" cxnId="{1E882F3F-1109-421F-AAF4-D1EBE46D73B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BF9F6D04-8315-4B03-9257-783C9874C75A}" type="sibTrans" cxnId="{1E882F3F-1109-421F-AAF4-D1EBE46D73B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B9682207-8C6A-498F-9839-2B3E453C0CDD}">
      <dgm:prSet custT="1"/>
      <dgm:spPr>
        <a:xfrm>
          <a:off x="0" y="2744622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4</a:t>
          </a:r>
        </a:p>
      </dgm:t>
    </dgm:pt>
    <dgm:pt modelId="{580141E4-F677-49A2-B063-579BE51D6E2B}" type="parTrans" cxnId="{FDA705A2-B46F-4EBD-BCF6-45024D092892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18F6457D-57C6-4FB3-B55D-FDDA6D907904}" type="sibTrans" cxnId="{FDA705A2-B46F-4EBD-BCF6-45024D092892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2F4B1747-9F47-400C-BF2F-0ED872CD97C7}">
      <dgm:prSet custT="1"/>
      <dgm:spPr>
        <a:xfrm>
          <a:off x="0" y="3659496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5</a:t>
          </a:r>
        </a:p>
      </dgm:t>
    </dgm:pt>
    <dgm:pt modelId="{E83797CA-5130-4F96-BD2A-2D6B6AE1EF49}" type="parTrans" cxnId="{273F69C4-DBAF-484F-A7B8-C90F9BE9AD5F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39DBE3E5-EFA2-4BCE-A360-25C8F775AD5B}" type="sibTrans" cxnId="{273F69C4-DBAF-484F-A7B8-C90F9BE9AD5F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5C458FAC-93D7-48C8-A601-6F53710A73B2}" type="pres">
      <dgm:prSet presAssocID="{F881E06E-BC2B-4FBA-AF73-E96189BE6DD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BB786D21-0FC4-41B3-9493-570583F75F46}" type="pres">
      <dgm:prSet presAssocID="{675E9F44-59FA-4F6E-A27B-745BBFA94FD2}" presName="composite" presStyleCnt="0"/>
      <dgm:spPr/>
    </dgm:pt>
    <dgm:pt modelId="{63769628-1C97-4339-8C83-3FDB5D3DED87}" type="pres">
      <dgm:prSet presAssocID="{675E9F44-59FA-4F6E-A27B-745BBFA94FD2}" presName="FirstChild" presStyleLbl="revTx" presStyleIdx="0" presStyleCnt="5" custScaleX="105940" custLinFactNeighborY="-897">
        <dgm:presLayoutVars>
          <dgm:chMax val="0"/>
          <dgm:chPref val="0"/>
          <dgm:bulletEnabled val="1"/>
        </dgm:presLayoutVars>
      </dgm:prSet>
      <dgm:spPr/>
    </dgm:pt>
    <dgm:pt modelId="{ED748349-E10E-4AF1-A2E5-7F17A19975E1}" type="pres">
      <dgm:prSet presAssocID="{675E9F44-59FA-4F6E-A27B-745BBFA94FD2}" presName="Parent" presStyleLbl="alignNode1" presStyleIdx="0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0D68440C-8495-4BC8-A961-F3E3B634102E}" type="pres">
      <dgm:prSet presAssocID="{675E9F44-59FA-4F6E-A27B-745BBFA94FD2}" presName="Accent" presStyleLbl="parChTrans1D1" presStyleIdx="0" presStyleCnt="5"/>
      <dgm:spPr>
        <a:xfrm>
          <a:off x="-93018" y="874489"/>
          <a:ext cx="8464731" cy="0"/>
        </a:xfrm>
        <a:prstGeom prst="line">
          <a:avLst/>
        </a:prstGeom>
      </dgm:spPr>
    </dgm:pt>
    <dgm:pt modelId="{1207498C-2F52-422F-B984-CCF552F24E60}" type="pres">
      <dgm:prSet presAssocID="{1519B78A-7CAA-4F6F-92AA-BF9A4B460E8E}" presName="sibTrans" presStyleCnt="0"/>
      <dgm:spPr/>
    </dgm:pt>
    <dgm:pt modelId="{47D94446-33E5-4B71-B3B6-41CDBB4403A2}" type="pres">
      <dgm:prSet presAssocID="{E193362F-66EE-4885-B8B1-6D7FD2DD6ECB}" presName="composite" presStyleCnt="0"/>
      <dgm:spPr/>
    </dgm:pt>
    <dgm:pt modelId="{696AF518-1EF6-43FF-A880-1A8B7AE52542}" type="pres">
      <dgm:prSet presAssocID="{E193362F-66EE-4885-B8B1-6D7FD2DD6ECB}" presName="FirstChild" presStyleLbl="revTx" presStyleIdx="1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B0A61BA8-D6E9-4185-BDFA-60DB122C2EE3}" type="pres">
      <dgm:prSet presAssocID="{E193362F-66EE-4885-B8B1-6D7FD2DD6ECB}" presName="Parent" presStyleLbl="alignNode1" presStyleIdx="1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E132F528-DA26-426B-8521-97B8DCD58087}" type="pres">
      <dgm:prSet presAssocID="{E193362F-66EE-4885-B8B1-6D7FD2DD6ECB}" presName="Accent" presStyleLbl="parChTrans1D1" presStyleIdx="1" presStyleCnt="5"/>
      <dgm:spPr>
        <a:xfrm>
          <a:off x="-93018" y="1789363"/>
          <a:ext cx="8464731" cy="0"/>
        </a:xfrm>
        <a:prstGeom prst="line">
          <a:avLst/>
        </a:prstGeom>
      </dgm:spPr>
    </dgm:pt>
    <dgm:pt modelId="{B255C107-8B0B-4EA9-9D7B-1E4C751A2DD6}" type="pres">
      <dgm:prSet presAssocID="{F5966E80-2086-4901-8ADA-D2410BF654D7}" presName="sibTrans" presStyleCnt="0"/>
      <dgm:spPr/>
    </dgm:pt>
    <dgm:pt modelId="{7037678A-854E-4915-8A9F-8E7398B8ECFA}" type="pres">
      <dgm:prSet presAssocID="{81EBB06B-B6DB-49B5-8705-E3434954072E}" presName="composite" presStyleCnt="0"/>
      <dgm:spPr/>
    </dgm:pt>
    <dgm:pt modelId="{CEBE583A-2A7D-4C64-A131-4FF237543B6A}" type="pres">
      <dgm:prSet presAssocID="{81EBB06B-B6DB-49B5-8705-E3434954072E}" presName="FirstChild" presStyleLbl="revTx" presStyleIdx="2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51CBA975-4DAC-4BF6-BF3D-16728BDB2E75}" type="pres">
      <dgm:prSet presAssocID="{81EBB06B-B6DB-49B5-8705-E3434954072E}" presName="Parent" presStyleLbl="alignNode1" presStyleIdx="2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7EE32E4E-9307-49D5-96BD-22C8A3B6FD7C}" type="pres">
      <dgm:prSet presAssocID="{81EBB06B-B6DB-49B5-8705-E3434954072E}" presName="Accent" presStyleLbl="parChTrans1D1" presStyleIdx="2" presStyleCnt="5"/>
      <dgm:spPr>
        <a:xfrm>
          <a:off x="-93018" y="2704237"/>
          <a:ext cx="8464731" cy="0"/>
        </a:xfrm>
        <a:prstGeom prst="line">
          <a:avLst/>
        </a:prstGeom>
      </dgm:spPr>
    </dgm:pt>
    <dgm:pt modelId="{D1DDC8AD-39D8-491E-83B2-7FA2E9C2F1F3}" type="pres">
      <dgm:prSet presAssocID="{BF9F6D04-8315-4B03-9257-783C9874C75A}" presName="sibTrans" presStyleCnt="0"/>
      <dgm:spPr/>
    </dgm:pt>
    <dgm:pt modelId="{A1DAEF4C-3A6B-479C-A3B8-7163AAE0E46A}" type="pres">
      <dgm:prSet presAssocID="{B9682207-8C6A-498F-9839-2B3E453C0CDD}" presName="composite" presStyleCnt="0"/>
      <dgm:spPr/>
    </dgm:pt>
    <dgm:pt modelId="{2C88FD73-38C0-4269-997D-6A04B17DC267}" type="pres">
      <dgm:prSet presAssocID="{B9682207-8C6A-498F-9839-2B3E453C0CDD}" presName="FirstChild" presStyleLbl="revTx" presStyleIdx="3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117BC939-C2C1-4112-BACB-9817CD460542}" type="pres">
      <dgm:prSet presAssocID="{B9682207-8C6A-498F-9839-2B3E453C0CDD}" presName="Parent" presStyleLbl="alignNode1" presStyleIdx="3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264B5E00-3BDE-49F0-BA42-D44B8BC5BFA0}" type="pres">
      <dgm:prSet presAssocID="{B9682207-8C6A-498F-9839-2B3E453C0CDD}" presName="Accent" presStyleLbl="parChTrans1D1" presStyleIdx="3" presStyleCnt="5"/>
      <dgm:spPr>
        <a:xfrm>
          <a:off x="-93018" y="3619111"/>
          <a:ext cx="8464731" cy="0"/>
        </a:xfrm>
        <a:prstGeom prst="line">
          <a:avLst/>
        </a:prstGeom>
      </dgm:spPr>
    </dgm:pt>
    <dgm:pt modelId="{FE2F2703-314F-4776-A926-10BD24BC4D86}" type="pres">
      <dgm:prSet presAssocID="{18F6457D-57C6-4FB3-B55D-FDDA6D907904}" presName="sibTrans" presStyleCnt="0"/>
      <dgm:spPr/>
    </dgm:pt>
    <dgm:pt modelId="{4472B36D-6DAE-4925-979E-690ED3C29FA5}" type="pres">
      <dgm:prSet presAssocID="{2F4B1747-9F47-400C-BF2F-0ED872CD97C7}" presName="composite" presStyleCnt="0"/>
      <dgm:spPr/>
    </dgm:pt>
    <dgm:pt modelId="{E94ACF9E-5162-41ED-855C-409EDBCDC817}" type="pres">
      <dgm:prSet presAssocID="{2F4B1747-9F47-400C-BF2F-0ED872CD97C7}" presName="FirstChild" presStyleLbl="revTx" presStyleIdx="4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123A7D61-25CF-46CA-A4D4-73ECF67BE3DA}" type="pres">
      <dgm:prSet presAssocID="{2F4B1747-9F47-400C-BF2F-0ED872CD97C7}" presName="Parent" presStyleLbl="alignNode1" presStyleIdx="4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DF1F060F-BDAB-4B9B-9F77-6E15B3C8C399}" type="pres">
      <dgm:prSet presAssocID="{2F4B1747-9F47-400C-BF2F-0ED872CD97C7}" presName="Accent" presStyleLbl="parChTrans1D1" presStyleIdx="4" presStyleCnt="5" custLinFactNeighborY="-27022"/>
      <dgm:spPr>
        <a:xfrm>
          <a:off x="-93018" y="4533985"/>
          <a:ext cx="8464731" cy="0"/>
        </a:xfrm>
        <a:prstGeom prst="line">
          <a:avLst/>
        </a:prstGeom>
      </dgm:spPr>
    </dgm:pt>
  </dgm:ptLst>
  <dgm:cxnLst>
    <dgm:cxn modelId="{9BD2FB04-7558-4B68-9968-51D2FAA84AD1}" type="presOf" srcId="{9CF60352-B2F4-43F3-AE25-F5531A519C04}" destId="{63769628-1C97-4339-8C83-3FDB5D3DED87}" srcOrd="0" destOrd="0" presId="urn:microsoft.com/office/officeart/2011/layout/TabList"/>
    <dgm:cxn modelId="{0C191105-FB76-4EC7-B681-09C23E1F7D85}" srcId="{2F4B1747-9F47-400C-BF2F-0ED872CD97C7}" destId="{6B83F2E1-A98E-4DEF-9BAD-BC3C5CE9A7DE}" srcOrd="0" destOrd="0" parTransId="{E68DE319-6368-496F-AECD-924EC10D0C5F}" sibTransId="{4BCDFC6A-510D-4EB6-BC7F-D72ABFE63168}"/>
    <dgm:cxn modelId="{24FB0406-76CA-45D2-920C-0905A832505D}" srcId="{B9682207-8C6A-498F-9839-2B3E453C0CDD}" destId="{1BB36E96-6C1E-4819-9728-C58AD2630488}" srcOrd="0" destOrd="0" parTransId="{B77E8EB2-B58A-4A05-9D98-1FB945CB7C0B}" sibTransId="{BC132A87-8683-441F-9AC4-8F3D8094F6C4}"/>
    <dgm:cxn modelId="{3664371E-D9E6-452A-A409-F175E95159B3}" type="presOf" srcId="{E193362F-66EE-4885-B8B1-6D7FD2DD6ECB}" destId="{B0A61BA8-D6E9-4185-BDFA-60DB122C2EE3}" srcOrd="0" destOrd="0" presId="urn:microsoft.com/office/officeart/2011/layout/TabList"/>
    <dgm:cxn modelId="{2EE64F1F-3122-40A9-BE7B-9DCB56FCD8E3}" type="presOf" srcId="{A97D44A8-6165-410C-8254-D79C8E9BDC86}" destId="{CEBE583A-2A7D-4C64-A131-4FF237543B6A}" srcOrd="0" destOrd="0" presId="urn:microsoft.com/office/officeart/2011/layout/TabList"/>
    <dgm:cxn modelId="{B10BB527-5821-46C4-B0DA-CFBB0FB31556}" type="presOf" srcId="{B9682207-8C6A-498F-9839-2B3E453C0CDD}" destId="{117BC939-C2C1-4112-BACB-9817CD460542}" srcOrd="0" destOrd="0" presId="urn:microsoft.com/office/officeart/2011/layout/TabList"/>
    <dgm:cxn modelId="{1E882F3F-1109-421F-AAF4-D1EBE46D73B8}" srcId="{F881E06E-BC2B-4FBA-AF73-E96189BE6DD0}" destId="{81EBB06B-B6DB-49B5-8705-E3434954072E}" srcOrd="2" destOrd="0" parTransId="{441B37D1-C6AF-4C49-8D34-DF72A9090FD5}" sibTransId="{BF9F6D04-8315-4B03-9257-783C9874C75A}"/>
    <dgm:cxn modelId="{06A3FB5C-8D0A-4D36-AE2D-5A52FBB4D5CD}" srcId="{F881E06E-BC2B-4FBA-AF73-E96189BE6DD0}" destId="{E193362F-66EE-4885-B8B1-6D7FD2DD6ECB}" srcOrd="1" destOrd="0" parTransId="{D3AF6491-3050-4BB2-B1B8-2784A7B05CDA}" sibTransId="{F5966E80-2086-4901-8ADA-D2410BF654D7}"/>
    <dgm:cxn modelId="{41B4295E-4AE6-47C6-95D6-71B5A2252AE0}" type="presOf" srcId="{675E9F44-59FA-4F6E-A27B-745BBFA94FD2}" destId="{ED748349-E10E-4AF1-A2E5-7F17A19975E1}" srcOrd="0" destOrd="0" presId="urn:microsoft.com/office/officeart/2011/layout/TabList"/>
    <dgm:cxn modelId="{84312D5E-4F56-4054-A434-9E7E641C1639}" type="presOf" srcId="{2F4B1747-9F47-400C-BF2F-0ED872CD97C7}" destId="{123A7D61-25CF-46CA-A4D4-73ECF67BE3DA}" srcOrd="0" destOrd="0" presId="urn:microsoft.com/office/officeart/2011/layout/TabList"/>
    <dgm:cxn modelId="{17249246-C0FB-4F21-A798-CD04A637C6FE}" type="presOf" srcId="{81EBB06B-B6DB-49B5-8705-E3434954072E}" destId="{51CBA975-4DAC-4BF6-BF3D-16728BDB2E75}" srcOrd="0" destOrd="0" presId="urn:microsoft.com/office/officeart/2011/layout/TabList"/>
    <dgm:cxn modelId="{01E50849-FE8F-4320-B485-422BA135131A}" type="presOf" srcId="{6B83F2E1-A98E-4DEF-9BAD-BC3C5CE9A7DE}" destId="{E94ACF9E-5162-41ED-855C-409EDBCDC817}" srcOrd="0" destOrd="0" presId="urn:microsoft.com/office/officeart/2011/layout/TabList"/>
    <dgm:cxn modelId="{85EAFC6B-2BA6-48C6-B5D3-C3B3C2E0CD58}" type="presOf" srcId="{238CE886-6AA3-448A-8854-1E15E3F5F3BA}" destId="{696AF518-1EF6-43FF-A880-1A8B7AE52542}" srcOrd="0" destOrd="0" presId="urn:microsoft.com/office/officeart/2011/layout/TabList"/>
    <dgm:cxn modelId="{2D92B673-62A4-4AC7-A2BC-825540B16D50}" srcId="{81EBB06B-B6DB-49B5-8705-E3434954072E}" destId="{A97D44A8-6165-410C-8254-D79C8E9BDC86}" srcOrd="0" destOrd="0" parTransId="{57618D31-3A56-410C-B648-AC890CF2D36C}" sibTransId="{F7976098-1CB4-4D78-91BD-4419AA1CA6C1}"/>
    <dgm:cxn modelId="{C6A29075-C842-48B9-BC9C-3597BA879B18}" srcId="{675E9F44-59FA-4F6E-A27B-745BBFA94FD2}" destId="{9CF60352-B2F4-43F3-AE25-F5531A519C04}" srcOrd="0" destOrd="0" parTransId="{AFA7ECF0-2284-496F-91E2-1D909BD7CC3F}" sibTransId="{31219DE5-25F0-40C0-BA2A-8D54E5BEA8A9}"/>
    <dgm:cxn modelId="{A066E27A-0080-470F-B72E-EAB14B35CF55}" srcId="{E193362F-66EE-4885-B8B1-6D7FD2DD6ECB}" destId="{238CE886-6AA3-448A-8854-1E15E3F5F3BA}" srcOrd="0" destOrd="0" parTransId="{EA114B53-EC0C-4027-9F68-B63429068687}" sibTransId="{82C2515C-BA21-44CF-AC24-FF9E8011E1F6}"/>
    <dgm:cxn modelId="{EE587797-2DAA-440F-871D-ADB4F41D1E6F}" type="presOf" srcId="{F881E06E-BC2B-4FBA-AF73-E96189BE6DD0}" destId="{5C458FAC-93D7-48C8-A601-6F53710A73B2}" srcOrd="0" destOrd="0" presId="urn:microsoft.com/office/officeart/2011/layout/TabList"/>
    <dgm:cxn modelId="{FDA705A2-B46F-4EBD-BCF6-45024D092892}" srcId="{F881E06E-BC2B-4FBA-AF73-E96189BE6DD0}" destId="{B9682207-8C6A-498F-9839-2B3E453C0CDD}" srcOrd="3" destOrd="0" parTransId="{580141E4-F677-49A2-B063-579BE51D6E2B}" sibTransId="{18F6457D-57C6-4FB3-B55D-FDDA6D907904}"/>
    <dgm:cxn modelId="{2013EAC3-61F4-4212-BF68-973062113F93}" type="presOf" srcId="{1BB36E96-6C1E-4819-9728-C58AD2630488}" destId="{2C88FD73-38C0-4269-997D-6A04B17DC267}" srcOrd="0" destOrd="0" presId="urn:microsoft.com/office/officeart/2011/layout/TabList"/>
    <dgm:cxn modelId="{273F69C4-DBAF-484F-A7B8-C90F9BE9AD5F}" srcId="{F881E06E-BC2B-4FBA-AF73-E96189BE6DD0}" destId="{2F4B1747-9F47-400C-BF2F-0ED872CD97C7}" srcOrd="4" destOrd="0" parTransId="{E83797CA-5130-4F96-BD2A-2D6B6AE1EF49}" sibTransId="{39DBE3E5-EFA2-4BCE-A360-25C8F775AD5B}"/>
    <dgm:cxn modelId="{20E78DD6-85D7-421F-A7AA-5FCFF105640E}" srcId="{F881E06E-BC2B-4FBA-AF73-E96189BE6DD0}" destId="{675E9F44-59FA-4F6E-A27B-745BBFA94FD2}" srcOrd="0" destOrd="0" parTransId="{682A32AA-7B91-4074-982E-AE34514E200B}" sibTransId="{1519B78A-7CAA-4F6F-92AA-BF9A4B460E8E}"/>
    <dgm:cxn modelId="{CBB297B0-466B-4F97-B1A3-3C09E1B57032}" type="presParOf" srcId="{5C458FAC-93D7-48C8-A601-6F53710A73B2}" destId="{BB786D21-0FC4-41B3-9493-570583F75F46}" srcOrd="0" destOrd="0" presId="urn:microsoft.com/office/officeart/2011/layout/TabList"/>
    <dgm:cxn modelId="{4F3A97CC-C56E-4153-A5D3-999269E25739}" type="presParOf" srcId="{BB786D21-0FC4-41B3-9493-570583F75F46}" destId="{63769628-1C97-4339-8C83-3FDB5D3DED87}" srcOrd="0" destOrd="0" presId="urn:microsoft.com/office/officeart/2011/layout/TabList"/>
    <dgm:cxn modelId="{0743B2A0-7A76-46DF-86C6-E5DD80D6E1B8}" type="presParOf" srcId="{BB786D21-0FC4-41B3-9493-570583F75F46}" destId="{ED748349-E10E-4AF1-A2E5-7F17A19975E1}" srcOrd="1" destOrd="0" presId="urn:microsoft.com/office/officeart/2011/layout/TabList"/>
    <dgm:cxn modelId="{56D5EB20-A7ED-43B9-AF4F-F2ECCD9FD029}" type="presParOf" srcId="{BB786D21-0FC4-41B3-9493-570583F75F46}" destId="{0D68440C-8495-4BC8-A961-F3E3B634102E}" srcOrd="2" destOrd="0" presId="urn:microsoft.com/office/officeart/2011/layout/TabList"/>
    <dgm:cxn modelId="{E65C6EAF-8237-444B-8A4D-4AB28579C798}" type="presParOf" srcId="{5C458FAC-93D7-48C8-A601-6F53710A73B2}" destId="{1207498C-2F52-422F-B984-CCF552F24E60}" srcOrd="1" destOrd="0" presId="urn:microsoft.com/office/officeart/2011/layout/TabList"/>
    <dgm:cxn modelId="{568751A5-D18C-489D-8485-831B7564A814}" type="presParOf" srcId="{5C458FAC-93D7-48C8-A601-6F53710A73B2}" destId="{47D94446-33E5-4B71-B3B6-41CDBB4403A2}" srcOrd="2" destOrd="0" presId="urn:microsoft.com/office/officeart/2011/layout/TabList"/>
    <dgm:cxn modelId="{F32846A9-E583-449B-89A4-CF5E6120862D}" type="presParOf" srcId="{47D94446-33E5-4B71-B3B6-41CDBB4403A2}" destId="{696AF518-1EF6-43FF-A880-1A8B7AE52542}" srcOrd="0" destOrd="0" presId="urn:microsoft.com/office/officeart/2011/layout/TabList"/>
    <dgm:cxn modelId="{4E447F09-E6A9-41C6-A35B-91C7A5219400}" type="presParOf" srcId="{47D94446-33E5-4B71-B3B6-41CDBB4403A2}" destId="{B0A61BA8-D6E9-4185-BDFA-60DB122C2EE3}" srcOrd="1" destOrd="0" presId="urn:microsoft.com/office/officeart/2011/layout/TabList"/>
    <dgm:cxn modelId="{9115A1B7-78CF-4C48-83E1-E76A3BA38C97}" type="presParOf" srcId="{47D94446-33E5-4B71-B3B6-41CDBB4403A2}" destId="{E132F528-DA26-426B-8521-97B8DCD58087}" srcOrd="2" destOrd="0" presId="urn:microsoft.com/office/officeart/2011/layout/TabList"/>
    <dgm:cxn modelId="{53D7AB7C-77DB-4918-B22F-FE8B9041119C}" type="presParOf" srcId="{5C458FAC-93D7-48C8-A601-6F53710A73B2}" destId="{B255C107-8B0B-4EA9-9D7B-1E4C751A2DD6}" srcOrd="3" destOrd="0" presId="urn:microsoft.com/office/officeart/2011/layout/TabList"/>
    <dgm:cxn modelId="{9546A3F7-9399-4C6F-87E1-F50DFF7372AE}" type="presParOf" srcId="{5C458FAC-93D7-48C8-A601-6F53710A73B2}" destId="{7037678A-854E-4915-8A9F-8E7398B8ECFA}" srcOrd="4" destOrd="0" presId="urn:microsoft.com/office/officeart/2011/layout/TabList"/>
    <dgm:cxn modelId="{605F56DA-BFE4-4516-9936-4A63287D7EE4}" type="presParOf" srcId="{7037678A-854E-4915-8A9F-8E7398B8ECFA}" destId="{CEBE583A-2A7D-4C64-A131-4FF237543B6A}" srcOrd="0" destOrd="0" presId="urn:microsoft.com/office/officeart/2011/layout/TabList"/>
    <dgm:cxn modelId="{328497DF-8EB8-4572-93C1-51F804613D6A}" type="presParOf" srcId="{7037678A-854E-4915-8A9F-8E7398B8ECFA}" destId="{51CBA975-4DAC-4BF6-BF3D-16728BDB2E75}" srcOrd="1" destOrd="0" presId="urn:microsoft.com/office/officeart/2011/layout/TabList"/>
    <dgm:cxn modelId="{8D53B5EA-E200-49A7-9527-48743E40AB70}" type="presParOf" srcId="{7037678A-854E-4915-8A9F-8E7398B8ECFA}" destId="{7EE32E4E-9307-49D5-96BD-22C8A3B6FD7C}" srcOrd="2" destOrd="0" presId="urn:microsoft.com/office/officeart/2011/layout/TabList"/>
    <dgm:cxn modelId="{D0C491B2-35AC-4085-8CAE-B22A48BF9D38}" type="presParOf" srcId="{5C458FAC-93D7-48C8-A601-6F53710A73B2}" destId="{D1DDC8AD-39D8-491E-83B2-7FA2E9C2F1F3}" srcOrd="5" destOrd="0" presId="urn:microsoft.com/office/officeart/2011/layout/TabList"/>
    <dgm:cxn modelId="{AF0971AA-F77E-4022-8BE8-BEAF449DF736}" type="presParOf" srcId="{5C458FAC-93D7-48C8-A601-6F53710A73B2}" destId="{A1DAEF4C-3A6B-479C-A3B8-7163AAE0E46A}" srcOrd="6" destOrd="0" presId="urn:microsoft.com/office/officeart/2011/layout/TabList"/>
    <dgm:cxn modelId="{6BCF540C-54A6-4F58-B32A-ACB40FDBE958}" type="presParOf" srcId="{A1DAEF4C-3A6B-479C-A3B8-7163AAE0E46A}" destId="{2C88FD73-38C0-4269-997D-6A04B17DC267}" srcOrd="0" destOrd="0" presId="urn:microsoft.com/office/officeart/2011/layout/TabList"/>
    <dgm:cxn modelId="{5EE29D64-71BB-4CDF-BA2C-D1C3F9075C80}" type="presParOf" srcId="{A1DAEF4C-3A6B-479C-A3B8-7163AAE0E46A}" destId="{117BC939-C2C1-4112-BACB-9817CD460542}" srcOrd="1" destOrd="0" presId="urn:microsoft.com/office/officeart/2011/layout/TabList"/>
    <dgm:cxn modelId="{3E02F76D-5AE2-4388-A8BA-682E9F6DC460}" type="presParOf" srcId="{A1DAEF4C-3A6B-479C-A3B8-7163AAE0E46A}" destId="{264B5E00-3BDE-49F0-BA42-D44B8BC5BFA0}" srcOrd="2" destOrd="0" presId="urn:microsoft.com/office/officeart/2011/layout/TabList"/>
    <dgm:cxn modelId="{1A856A61-42F3-4493-BD37-9658A1111261}" type="presParOf" srcId="{5C458FAC-93D7-48C8-A601-6F53710A73B2}" destId="{FE2F2703-314F-4776-A926-10BD24BC4D86}" srcOrd="7" destOrd="0" presId="urn:microsoft.com/office/officeart/2011/layout/TabList"/>
    <dgm:cxn modelId="{56738795-65BA-4CA2-82A9-27A7280718F0}" type="presParOf" srcId="{5C458FAC-93D7-48C8-A601-6F53710A73B2}" destId="{4472B36D-6DAE-4925-979E-690ED3C29FA5}" srcOrd="8" destOrd="0" presId="urn:microsoft.com/office/officeart/2011/layout/TabList"/>
    <dgm:cxn modelId="{AC4FA75D-9A39-4FBB-8DB7-4160D67329A5}" type="presParOf" srcId="{4472B36D-6DAE-4925-979E-690ED3C29FA5}" destId="{E94ACF9E-5162-41ED-855C-409EDBCDC817}" srcOrd="0" destOrd="0" presId="urn:microsoft.com/office/officeart/2011/layout/TabList"/>
    <dgm:cxn modelId="{CAB0554F-C65E-4472-AD32-C16253EFA13F}" type="presParOf" srcId="{4472B36D-6DAE-4925-979E-690ED3C29FA5}" destId="{123A7D61-25CF-46CA-A4D4-73ECF67BE3DA}" srcOrd="1" destOrd="0" presId="urn:microsoft.com/office/officeart/2011/layout/TabList"/>
    <dgm:cxn modelId="{3E495C3D-F51E-4BAB-9C43-C9223EAB5C35}" type="presParOf" srcId="{4472B36D-6DAE-4925-979E-690ED3C29FA5}" destId="{DF1F060F-BDAB-4B9B-9F77-6E15B3C8C399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CAD00E-F2F4-41BD-864F-7ECC1A6EA7E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98DF5C9-02AF-4217-A59E-192E438609AB}">
      <dgm:prSet phldrT="[Tex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Helvetica Neue Light" panose="02000403000000020004"/>
            </a:rPr>
            <a:t>Contemporary Decentralized Budgeting</a:t>
          </a:r>
          <a:endParaRPr lang="en-US" dirty="0">
            <a:solidFill>
              <a:schemeClr val="tx1"/>
            </a:solidFill>
          </a:endParaRPr>
        </a:p>
      </dgm:t>
    </dgm:pt>
    <dgm:pt modelId="{BF123816-C36B-4F7B-B92E-719B94B0B288}" type="parTrans" cxnId="{C5AFD62C-7BE3-401F-916C-1E65C4EF7A7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2A95AC8-E73F-4CFE-854F-0B28B58DB87C}" type="sibTrans" cxnId="{C5AFD62C-7BE3-401F-916C-1E65C4EF7A7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BF0B07-8D2A-416C-8ED1-4F3344527D28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Helvetica Neue Light" panose="02000403000000020004"/>
            </a:rPr>
            <a:t>Responsibility Center Management (RCM)</a:t>
          </a:r>
          <a:endParaRPr lang="en-US" dirty="0">
            <a:solidFill>
              <a:schemeClr val="tx1"/>
            </a:solidFill>
          </a:endParaRPr>
        </a:p>
      </dgm:t>
    </dgm:pt>
    <dgm:pt modelId="{8249545E-B5FE-42FB-85BC-E4C34A5A3747}" type="parTrans" cxnId="{50B9A06E-57BA-4DE9-A3B9-50336443852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12A4EB0-B98A-4AEB-9BE5-52E21205FA5E}" type="sibTrans" cxnId="{50B9A06E-57BA-4DE9-A3B9-50336443852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4D0A533-DA5A-4ACC-B6EC-40EF80379C01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Helvetica Neue Light" panose="02000403000000020004"/>
            </a:rPr>
            <a:t>Each Tub on its Own Bottom (ETOB)</a:t>
          </a:r>
          <a:endParaRPr lang="en-US" dirty="0">
            <a:solidFill>
              <a:schemeClr val="tx1"/>
            </a:solidFill>
          </a:endParaRPr>
        </a:p>
      </dgm:t>
    </dgm:pt>
    <dgm:pt modelId="{B0231896-E824-4ADC-A0E1-4E81B1FB4278}" type="parTrans" cxnId="{0F5EB716-B7E9-4A61-A8DA-D917B873094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84A84C2-9B97-44D1-A17F-9036832A537A}" type="sibTrans" cxnId="{0F5EB716-B7E9-4A61-A8DA-D917B873094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4A35ED9-E54F-4837-9B54-936ED87A05C0}" type="pres">
      <dgm:prSet presAssocID="{5FCAD00E-F2F4-41BD-864F-7ECC1A6EA7EC}" presName="CompostProcess" presStyleCnt="0">
        <dgm:presLayoutVars>
          <dgm:dir/>
          <dgm:resizeHandles val="exact"/>
        </dgm:presLayoutVars>
      </dgm:prSet>
      <dgm:spPr/>
    </dgm:pt>
    <dgm:pt modelId="{CD64B6CE-3BA0-4792-9C21-149A05EB066A}" type="pres">
      <dgm:prSet presAssocID="{5FCAD00E-F2F4-41BD-864F-7ECC1A6EA7EC}" presName="arrow" presStyleLbl="bgShp" presStyleIdx="0" presStyleCnt="1"/>
      <dgm:spPr/>
    </dgm:pt>
    <dgm:pt modelId="{B773C400-1200-4D7B-9E6D-D62A41C10CE8}" type="pres">
      <dgm:prSet presAssocID="{5FCAD00E-F2F4-41BD-864F-7ECC1A6EA7EC}" presName="linearProcess" presStyleCnt="0"/>
      <dgm:spPr/>
    </dgm:pt>
    <dgm:pt modelId="{E9650AC3-5507-4D3D-8622-915E3E05CA5D}" type="pres">
      <dgm:prSet presAssocID="{498DF5C9-02AF-4217-A59E-192E438609AB}" presName="textNode" presStyleLbl="node1" presStyleIdx="0" presStyleCnt="3">
        <dgm:presLayoutVars>
          <dgm:bulletEnabled val="1"/>
        </dgm:presLayoutVars>
      </dgm:prSet>
      <dgm:spPr/>
    </dgm:pt>
    <dgm:pt modelId="{09B13A7B-D2DA-47CC-B2B5-7B58B60AD5EC}" type="pres">
      <dgm:prSet presAssocID="{82A95AC8-E73F-4CFE-854F-0B28B58DB87C}" presName="sibTrans" presStyleCnt="0"/>
      <dgm:spPr/>
    </dgm:pt>
    <dgm:pt modelId="{B8240D20-31AB-436C-A18E-CB1C58BEE653}" type="pres">
      <dgm:prSet presAssocID="{6BBF0B07-8D2A-416C-8ED1-4F3344527D28}" presName="textNode" presStyleLbl="node1" presStyleIdx="1" presStyleCnt="3" custLinFactNeighborY="0">
        <dgm:presLayoutVars>
          <dgm:bulletEnabled val="1"/>
        </dgm:presLayoutVars>
      </dgm:prSet>
      <dgm:spPr/>
    </dgm:pt>
    <dgm:pt modelId="{38BCD45D-7E8A-41BE-B6EC-C47DC180D951}" type="pres">
      <dgm:prSet presAssocID="{412A4EB0-B98A-4AEB-9BE5-52E21205FA5E}" presName="sibTrans" presStyleCnt="0"/>
      <dgm:spPr/>
    </dgm:pt>
    <dgm:pt modelId="{584E8EF4-CC5E-4E5F-BF90-4FB621978AE3}" type="pres">
      <dgm:prSet presAssocID="{B4D0A533-DA5A-4ACC-B6EC-40EF80379C01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0F5EB716-B7E9-4A61-A8DA-D917B873094C}" srcId="{5FCAD00E-F2F4-41BD-864F-7ECC1A6EA7EC}" destId="{B4D0A533-DA5A-4ACC-B6EC-40EF80379C01}" srcOrd="2" destOrd="0" parTransId="{B0231896-E824-4ADC-A0E1-4E81B1FB4278}" sibTransId="{184A84C2-9B97-44D1-A17F-9036832A537A}"/>
    <dgm:cxn modelId="{1BE06626-255F-4B7E-80F1-8C80BBDC369E}" type="presOf" srcId="{B4D0A533-DA5A-4ACC-B6EC-40EF80379C01}" destId="{584E8EF4-CC5E-4E5F-BF90-4FB621978AE3}" srcOrd="0" destOrd="0" presId="urn:microsoft.com/office/officeart/2005/8/layout/hProcess9"/>
    <dgm:cxn modelId="{C5AFD62C-7BE3-401F-916C-1E65C4EF7A7C}" srcId="{5FCAD00E-F2F4-41BD-864F-7ECC1A6EA7EC}" destId="{498DF5C9-02AF-4217-A59E-192E438609AB}" srcOrd="0" destOrd="0" parTransId="{BF123816-C36B-4F7B-B92E-719B94B0B288}" sibTransId="{82A95AC8-E73F-4CFE-854F-0B28B58DB87C}"/>
    <dgm:cxn modelId="{0ACB653B-0F94-4A9E-BE35-BCD6D26F2AA8}" type="presOf" srcId="{498DF5C9-02AF-4217-A59E-192E438609AB}" destId="{E9650AC3-5507-4D3D-8622-915E3E05CA5D}" srcOrd="0" destOrd="0" presId="urn:microsoft.com/office/officeart/2005/8/layout/hProcess9"/>
    <dgm:cxn modelId="{50B9A06E-57BA-4DE9-A3B9-503364438527}" srcId="{5FCAD00E-F2F4-41BD-864F-7ECC1A6EA7EC}" destId="{6BBF0B07-8D2A-416C-8ED1-4F3344527D28}" srcOrd="1" destOrd="0" parTransId="{8249545E-B5FE-42FB-85BC-E4C34A5A3747}" sibTransId="{412A4EB0-B98A-4AEB-9BE5-52E21205FA5E}"/>
    <dgm:cxn modelId="{84697382-9388-4EF3-8A0C-948707B5C417}" type="presOf" srcId="{6BBF0B07-8D2A-416C-8ED1-4F3344527D28}" destId="{B8240D20-31AB-436C-A18E-CB1C58BEE653}" srcOrd="0" destOrd="0" presId="urn:microsoft.com/office/officeart/2005/8/layout/hProcess9"/>
    <dgm:cxn modelId="{E67E6FAF-24C8-4937-8792-17BC60E92FC9}" type="presOf" srcId="{5FCAD00E-F2F4-41BD-864F-7ECC1A6EA7EC}" destId="{64A35ED9-E54F-4837-9B54-936ED87A05C0}" srcOrd="0" destOrd="0" presId="urn:microsoft.com/office/officeart/2005/8/layout/hProcess9"/>
    <dgm:cxn modelId="{C0395CAC-DED6-4527-BD99-4F951FD1228A}" type="presParOf" srcId="{64A35ED9-E54F-4837-9B54-936ED87A05C0}" destId="{CD64B6CE-3BA0-4792-9C21-149A05EB066A}" srcOrd="0" destOrd="0" presId="urn:microsoft.com/office/officeart/2005/8/layout/hProcess9"/>
    <dgm:cxn modelId="{DE227BD4-ECEC-4459-A329-325B8602B1C7}" type="presParOf" srcId="{64A35ED9-E54F-4837-9B54-936ED87A05C0}" destId="{B773C400-1200-4D7B-9E6D-D62A41C10CE8}" srcOrd="1" destOrd="0" presId="urn:microsoft.com/office/officeart/2005/8/layout/hProcess9"/>
    <dgm:cxn modelId="{4A2923C0-2BE7-4094-B129-84206C558BF2}" type="presParOf" srcId="{B773C400-1200-4D7B-9E6D-D62A41C10CE8}" destId="{E9650AC3-5507-4D3D-8622-915E3E05CA5D}" srcOrd="0" destOrd="0" presId="urn:microsoft.com/office/officeart/2005/8/layout/hProcess9"/>
    <dgm:cxn modelId="{002FFC42-0188-4E00-A8A6-935FBB53379A}" type="presParOf" srcId="{B773C400-1200-4D7B-9E6D-D62A41C10CE8}" destId="{09B13A7B-D2DA-47CC-B2B5-7B58B60AD5EC}" srcOrd="1" destOrd="0" presId="urn:microsoft.com/office/officeart/2005/8/layout/hProcess9"/>
    <dgm:cxn modelId="{539B7767-3611-4EE9-B8AD-C0004ED493D9}" type="presParOf" srcId="{B773C400-1200-4D7B-9E6D-D62A41C10CE8}" destId="{B8240D20-31AB-436C-A18E-CB1C58BEE653}" srcOrd="2" destOrd="0" presId="urn:microsoft.com/office/officeart/2005/8/layout/hProcess9"/>
    <dgm:cxn modelId="{BC567DAD-6438-4FB3-883E-EEF3091A66D7}" type="presParOf" srcId="{B773C400-1200-4D7B-9E6D-D62A41C10CE8}" destId="{38BCD45D-7E8A-41BE-B6EC-C47DC180D951}" srcOrd="3" destOrd="0" presId="urn:microsoft.com/office/officeart/2005/8/layout/hProcess9"/>
    <dgm:cxn modelId="{E9E6E979-DE87-4F1D-A397-D9D54DD139EF}" type="presParOf" srcId="{B773C400-1200-4D7B-9E6D-D62A41C10CE8}" destId="{584E8EF4-CC5E-4E5F-BF90-4FB621978AE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81E06E-BC2B-4FBA-AF73-E96189BE6DD0}" type="doc">
      <dgm:prSet loTypeId="urn:microsoft.com/office/officeart/2011/layout/TabList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193362F-66EE-4885-B8B1-6D7FD2DD6ECB}">
      <dgm:prSet custT="1"/>
      <dgm:spPr>
        <a:xfrm>
          <a:off x="0" y="914874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2</a:t>
          </a:r>
        </a:p>
      </dgm:t>
    </dgm:pt>
    <dgm:pt modelId="{D3AF6491-3050-4BB2-B1B8-2784A7B05CDA}" type="parTrans" cxnId="{06A3FB5C-8D0A-4D36-AE2D-5A52FBB4D5C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F5966E80-2086-4901-8ADA-D2410BF654D7}" type="sibTrans" cxnId="{06A3FB5C-8D0A-4D36-AE2D-5A52FBB4D5C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238CE886-6AA3-448A-8854-1E15E3F5F3BA}">
      <dgm:prSet custT="1"/>
      <dgm:spPr>
        <a:xfrm>
          <a:off x="1921773" y="868956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Ensure and support continuous improvement in academic quality, scholarship, and student success </a:t>
          </a:r>
        </a:p>
      </dgm:t>
    </dgm:pt>
    <dgm:pt modelId="{82C2515C-BA21-44CF-AC24-FF9E8011E1F6}" type="sibTrans" cxnId="{A066E27A-0080-470F-B72E-EAB14B35CF5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EA114B53-EC0C-4027-9F68-B63429068687}" type="parTrans" cxnId="{A066E27A-0080-470F-B72E-EAB14B35CF5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675E9F44-59FA-4F6E-A27B-745BBFA94FD2}">
      <dgm:prSet custT="1"/>
      <dgm:spPr>
        <a:xfrm>
          <a:off x="0" y="0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1</a:t>
          </a:r>
        </a:p>
      </dgm:t>
    </dgm:pt>
    <dgm:pt modelId="{1519B78A-7CAA-4F6F-92AA-BF9A4B460E8E}" type="sibTrans" cxnId="{20E78DD6-85D7-421F-A7AA-5FCFF105640E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682A32AA-7B91-4074-982E-AE34514E200B}" type="parTrans" cxnId="{20E78DD6-85D7-421F-A7AA-5FCFF105640E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9CF60352-B2F4-43F3-AE25-F5531A519C04}">
      <dgm:prSet custT="1"/>
      <dgm:spPr>
        <a:xfrm>
          <a:off x="1921773" y="0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Develop a flexible budget model that aligns financial resources with campus vision, mission, and strategic priorities as a student-centered, urban-serving research university</a:t>
          </a:r>
        </a:p>
      </dgm:t>
    </dgm:pt>
    <dgm:pt modelId="{31219DE5-25F0-40C0-BA2A-8D54E5BEA8A9}" type="sibTrans" cxnId="{C6A29075-C842-48B9-BC9C-3597BA879B1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AFA7ECF0-2284-496F-91E2-1D909BD7CC3F}" type="parTrans" cxnId="{C6A29075-C842-48B9-BC9C-3597BA879B1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81EBB06B-B6DB-49B5-8705-E3434954072E}">
      <dgm:prSet custT="1"/>
      <dgm:spPr>
        <a:xfrm>
          <a:off x="0" y="1829748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3</a:t>
          </a:r>
          <a:endParaRPr lang="en-US" sz="4000" kern="1200" dirty="0">
            <a:effectLst>
              <a:innerShdw blurRad="114300">
                <a:prstClr val="white"/>
              </a:innerShdw>
            </a:effectLst>
            <a:latin typeface="Helvetica Neue Light" panose="02000403000000020004"/>
            <a:ea typeface="+mn-ea"/>
            <a:cs typeface="+mn-cs"/>
          </a:endParaRPr>
        </a:p>
      </dgm:t>
    </dgm:pt>
    <dgm:pt modelId="{BF9F6D04-8315-4B03-9257-783C9874C75A}" type="sibTrans" cxnId="{1E882F3F-1109-421F-AAF4-D1EBE46D73B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441B37D1-C6AF-4C49-8D34-DF72A9090FD5}" type="parTrans" cxnId="{1E882F3F-1109-421F-AAF4-D1EBE46D73B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A97D44A8-6165-410C-8254-D79C8E9BDC86}">
      <dgm:prSet custT="1"/>
      <dgm:spPr>
        <a:xfrm>
          <a:off x="1921773" y="1783830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While promoting fiscal responsibility and financial sustainability, provide a simple, predictable, and transparent methodology for allocating resources and managing associated costs </a:t>
          </a:r>
        </a:p>
      </dgm:t>
    </dgm:pt>
    <dgm:pt modelId="{F7976098-1CB4-4D78-91BD-4419AA1CA6C1}" type="sibTrans" cxnId="{2D92B673-62A4-4AC7-A2BC-825540B16D50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57618D31-3A56-410C-B648-AC890CF2D36C}" type="parTrans" cxnId="{2D92B673-62A4-4AC7-A2BC-825540B16D50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B9682207-8C6A-498F-9839-2B3E453C0CDD}">
      <dgm:prSet custT="1"/>
      <dgm:spPr>
        <a:xfrm>
          <a:off x="0" y="2744622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4</a:t>
          </a:r>
        </a:p>
      </dgm:t>
    </dgm:pt>
    <dgm:pt modelId="{18F6457D-57C6-4FB3-B55D-FDDA6D907904}" type="sibTrans" cxnId="{FDA705A2-B46F-4EBD-BCF6-45024D092892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580141E4-F677-49A2-B063-579BE51D6E2B}" type="parTrans" cxnId="{FDA705A2-B46F-4EBD-BCF6-45024D092892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1BB36E96-6C1E-4819-9728-C58AD2630488}">
      <dgm:prSet custT="1"/>
      <dgm:spPr>
        <a:xfrm>
          <a:off x="1921773" y="2698704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Building on the strengths of CU Denver, include incentives for achieving growth, efficiency, effectiveness, innovation, and entrepreneurship </a:t>
          </a:r>
        </a:p>
      </dgm:t>
    </dgm:pt>
    <dgm:pt modelId="{BC132A87-8683-441F-9AC4-8F3D8094F6C4}" type="sibTrans" cxnId="{24FB0406-76CA-45D2-920C-0905A832505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B77E8EB2-B58A-4A05-9D98-1FB945CB7C0B}" type="parTrans" cxnId="{24FB0406-76CA-45D2-920C-0905A832505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2F4B1747-9F47-400C-BF2F-0ED872CD97C7}">
      <dgm:prSet custT="1"/>
      <dgm:spPr>
        <a:xfrm>
          <a:off x="0" y="3659496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5</a:t>
          </a:r>
        </a:p>
      </dgm:t>
    </dgm:pt>
    <dgm:pt modelId="{39DBE3E5-EFA2-4BCE-A360-25C8F775AD5B}" type="sibTrans" cxnId="{273F69C4-DBAF-484F-A7B8-C90F9BE9AD5F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E83797CA-5130-4F96-BD2A-2D6B6AE1EF49}" type="parTrans" cxnId="{273F69C4-DBAF-484F-A7B8-C90F9BE9AD5F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6B83F2E1-A98E-4DEF-9BAD-BC3C5CE9A7DE}">
      <dgm:prSet custT="1"/>
      <dgm:spPr>
        <a:xfrm>
          <a:off x="1921773" y="3613578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Reflect a shared commitment for the fiscal health of the campus and promote collaboration and accountability across all academic and administrative units</a:t>
          </a:r>
        </a:p>
      </dgm:t>
    </dgm:pt>
    <dgm:pt modelId="{4BCDFC6A-510D-4EB6-BC7F-D72ABFE63168}" type="sibTrans" cxnId="{0C191105-FB76-4EC7-B681-09C23E1F7D8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E68DE319-6368-496F-AECD-924EC10D0C5F}" type="parTrans" cxnId="{0C191105-FB76-4EC7-B681-09C23E1F7D8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5C458FAC-93D7-48C8-A601-6F53710A73B2}" type="pres">
      <dgm:prSet presAssocID="{F881E06E-BC2B-4FBA-AF73-E96189BE6DD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BB786D21-0FC4-41B3-9493-570583F75F46}" type="pres">
      <dgm:prSet presAssocID="{675E9F44-59FA-4F6E-A27B-745BBFA94FD2}" presName="composite" presStyleCnt="0"/>
      <dgm:spPr/>
    </dgm:pt>
    <dgm:pt modelId="{63769628-1C97-4339-8C83-3FDB5D3DED87}" type="pres">
      <dgm:prSet presAssocID="{675E9F44-59FA-4F6E-A27B-745BBFA94FD2}" presName="FirstChild" presStyleLbl="revTx" presStyleIdx="0" presStyleCnt="5" custScaleX="105940" custLinFactNeighborY="-897">
        <dgm:presLayoutVars>
          <dgm:chMax val="0"/>
          <dgm:chPref val="0"/>
          <dgm:bulletEnabled val="1"/>
        </dgm:presLayoutVars>
      </dgm:prSet>
      <dgm:spPr/>
    </dgm:pt>
    <dgm:pt modelId="{ED748349-E10E-4AF1-A2E5-7F17A19975E1}" type="pres">
      <dgm:prSet presAssocID="{675E9F44-59FA-4F6E-A27B-745BBFA94FD2}" presName="Parent" presStyleLbl="alignNode1" presStyleIdx="0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0D68440C-8495-4BC8-A961-F3E3B634102E}" type="pres">
      <dgm:prSet presAssocID="{675E9F44-59FA-4F6E-A27B-745BBFA94FD2}" presName="Accent" presStyleLbl="parChTrans1D1" presStyleIdx="0" presStyleCnt="5"/>
      <dgm:spPr>
        <a:xfrm>
          <a:off x="-93018" y="874489"/>
          <a:ext cx="8464731" cy="0"/>
        </a:xfrm>
        <a:prstGeom prst="line">
          <a:avLst/>
        </a:prstGeom>
      </dgm:spPr>
    </dgm:pt>
    <dgm:pt modelId="{1207498C-2F52-422F-B984-CCF552F24E60}" type="pres">
      <dgm:prSet presAssocID="{1519B78A-7CAA-4F6F-92AA-BF9A4B460E8E}" presName="sibTrans" presStyleCnt="0"/>
      <dgm:spPr/>
    </dgm:pt>
    <dgm:pt modelId="{47D94446-33E5-4B71-B3B6-41CDBB4403A2}" type="pres">
      <dgm:prSet presAssocID="{E193362F-66EE-4885-B8B1-6D7FD2DD6ECB}" presName="composite" presStyleCnt="0"/>
      <dgm:spPr/>
    </dgm:pt>
    <dgm:pt modelId="{696AF518-1EF6-43FF-A880-1A8B7AE52542}" type="pres">
      <dgm:prSet presAssocID="{E193362F-66EE-4885-B8B1-6D7FD2DD6ECB}" presName="FirstChild" presStyleLbl="revTx" presStyleIdx="1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B0A61BA8-D6E9-4185-BDFA-60DB122C2EE3}" type="pres">
      <dgm:prSet presAssocID="{E193362F-66EE-4885-B8B1-6D7FD2DD6ECB}" presName="Parent" presStyleLbl="alignNode1" presStyleIdx="1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E132F528-DA26-426B-8521-97B8DCD58087}" type="pres">
      <dgm:prSet presAssocID="{E193362F-66EE-4885-B8B1-6D7FD2DD6ECB}" presName="Accent" presStyleLbl="parChTrans1D1" presStyleIdx="1" presStyleCnt="5"/>
      <dgm:spPr>
        <a:xfrm>
          <a:off x="-93018" y="1789363"/>
          <a:ext cx="8464731" cy="0"/>
        </a:xfrm>
        <a:prstGeom prst="line">
          <a:avLst/>
        </a:prstGeom>
      </dgm:spPr>
    </dgm:pt>
    <dgm:pt modelId="{B255C107-8B0B-4EA9-9D7B-1E4C751A2DD6}" type="pres">
      <dgm:prSet presAssocID="{F5966E80-2086-4901-8ADA-D2410BF654D7}" presName="sibTrans" presStyleCnt="0"/>
      <dgm:spPr/>
    </dgm:pt>
    <dgm:pt modelId="{7037678A-854E-4915-8A9F-8E7398B8ECFA}" type="pres">
      <dgm:prSet presAssocID="{81EBB06B-B6DB-49B5-8705-E3434954072E}" presName="composite" presStyleCnt="0"/>
      <dgm:spPr/>
    </dgm:pt>
    <dgm:pt modelId="{CEBE583A-2A7D-4C64-A131-4FF237543B6A}" type="pres">
      <dgm:prSet presAssocID="{81EBB06B-B6DB-49B5-8705-E3434954072E}" presName="FirstChild" presStyleLbl="revTx" presStyleIdx="2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51CBA975-4DAC-4BF6-BF3D-16728BDB2E75}" type="pres">
      <dgm:prSet presAssocID="{81EBB06B-B6DB-49B5-8705-E3434954072E}" presName="Parent" presStyleLbl="alignNode1" presStyleIdx="2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7EE32E4E-9307-49D5-96BD-22C8A3B6FD7C}" type="pres">
      <dgm:prSet presAssocID="{81EBB06B-B6DB-49B5-8705-E3434954072E}" presName="Accent" presStyleLbl="parChTrans1D1" presStyleIdx="2" presStyleCnt="5"/>
      <dgm:spPr>
        <a:xfrm>
          <a:off x="-93018" y="2704237"/>
          <a:ext cx="8464731" cy="0"/>
        </a:xfrm>
        <a:prstGeom prst="line">
          <a:avLst/>
        </a:prstGeom>
      </dgm:spPr>
    </dgm:pt>
    <dgm:pt modelId="{D1DDC8AD-39D8-491E-83B2-7FA2E9C2F1F3}" type="pres">
      <dgm:prSet presAssocID="{BF9F6D04-8315-4B03-9257-783C9874C75A}" presName="sibTrans" presStyleCnt="0"/>
      <dgm:spPr/>
    </dgm:pt>
    <dgm:pt modelId="{A1DAEF4C-3A6B-479C-A3B8-7163AAE0E46A}" type="pres">
      <dgm:prSet presAssocID="{B9682207-8C6A-498F-9839-2B3E453C0CDD}" presName="composite" presStyleCnt="0"/>
      <dgm:spPr/>
    </dgm:pt>
    <dgm:pt modelId="{2C88FD73-38C0-4269-997D-6A04B17DC267}" type="pres">
      <dgm:prSet presAssocID="{B9682207-8C6A-498F-9839-2B3E453C0CDD}" presName="FirstChild" presStyleLbl="revTx" presStyleIdx="3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117BC939-C2C1-4112-BACB-9817CD460542}" type="pres">
      <dgm:prSet presAssocID="{B9682207-8C6A-498F-9839-2B3E453C0CDD}" presName="Parent" presStyleLbl="alignNode1" presStyleIdx="3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264B5E00-3BDE-49F0-BA42-D44B8BC5BFA0}" type="pres">
      <dgm:prSet presAssocID="{B9682207-8C6A-498F-9839-2B3E453C0CDD}" presName="Accent" presStyleLbl="parChTrans1D1" presStyleIdx="3" presStyleCnt="5"/>
      <dgm:spPr>
        <a:xfrm>
          <a:off x="-93018" y="3619111"/>
          <a:ext cx="8464731" cy="0"/>
        </a:xfrm>
        <a:prstGeom prst="line">
          <a:avLst/>
        </a:prstGeom>
      </dgm:spPr>
    </dgm:pt>
    <dgm:pt modelId="{FE2F2703-314F-4776-A926-10BD24BC4D86}" type="pres">
      <dgm:prSet presAssocID="{18F6457D-57C6-4FB3-B55D-FDDA6D907904}" presName="sibTrans" presStyleCnt="0"/>
      <dgm:spPr/>
    </dgm:pt>
    <dgm:pt modelId="{4472B36D-6DAE-4925-979E-690ED3C29FA5}" type="pres">
      <dgm:prSet presAssocID="{2F4B1747-9F47-400C-BF2F-0ED872CD97C7}" presName="composite" presStyleCnt="0"/>
      <dgm:spPr/>
    </dgm:pt>
    <dgm:pt modelId="{E94ACF9E-5162-41ED-855C-409EDBCDC817}" type="pres">
      <dgm:prSet presAssocID="{2F4B1747-9F47-400C-BF2F-0ED872CD97C7}" presName="FirstChild" presStyleLbl="revTx" presStyleIdx="4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123A7D61-25CF-46CA-A4D4-73ECF67BE3DA}" type="pres">
      <dgm:prSet presAssocID="{2F4B1747-9F47-400C-BF2F-0ED872CD97C7}" presName="Parent" presStyleLbl="alignNode1" presStyleIdx="4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DF1F060F-BDAB-4B9B-9F77-6E15B3C8C399}" type="pres">
      <dgm:prSet presAssocID="{2F4B1747-9F47-400C-BF2F-0ED872CD97C7}" presName="Accent" presStyleLbl="parChTrans1D1" presStyleIdx="4" presStyleCnt="5" custLinFactNeighborY="-27022"/>
      <dgm:spPr>
        <a:xfrm>
          <a:off x="-93018" y="4533985"/>
          <a:ext cx="8464731" cy="0"/>
        </a:xfrm>
        <a:prstGeom prst="line">
          <a:avLst/>
        </a:prstGeom>
      </dgm:spPr>
    </dgm:pt>
  </dgm:ptLst>
  <dgm:cxnLst>
    <dgm:cxn modelId="{9BD2FB04-7558-4B68-9968-51D2FAA84AD1}" type="presOf" srcId="{9CF60352-B2F4-43F3-AE25-F5531A519C04}" destId="{63769628-1C97-4339-8C83-3FDB5D3DED87}" srcOrd="0" destOrd="0" presId="urn:microsoft.com/office/officeart/2011/layout/TabList"/>
    <dgm:cxn modelId="{0C191105-FB76-4EC7-B681-09C23E1F7D85}" srcId="{2F4B1747-9F47-400C-BF2F-0ED872CD97C7}" destId="{6B83F2E1-A98E-4DEF-9BAD-BC3C5CE9A7DE}" srcOrd="0" destOrd="0" parTransId="{E68DE319-6368-496F-AECD-924EC10D0C5F}" sibTransId="{4BCDFC6A-510D-4EB6-BC7F-D72ABFE63168}"/>
    <dgm:cxn modelId="{24FB0406-76CA-45D2-920C-0905A832505D}" srcId="{B9682207-8C6A-498F-9839-2B3E453C0CDD}" destId="{1BB36E96-6C1E-4819-9728-C58AD2630488}" srcOrd="0" destOrd="0" parTransId="{B77E8EB2-B58A-4A05-9D98-1FB945CB7C0B}" sibTransId="{BC132A87-8683-441F-9AC4-8F3D8094F6C4}"/>
    <dgm:cxn modelId="{3664371E-D9E6-452A-A409-F175E95159B3}" type="presOf" srcId="{E193362F-66EE-4885-B8B1-6D7FD2DD6ECB}" destId="{B0A61BA8-D6E9-4185-BDFA-60DB122C2EE3}" srcOrd="0" destOrd="0" presId="urn:microsoft.com/office/officeart/2011/layout/TabList"/>
    <dgm:cxn modelId="{2EE64F1F-3122-40A9-BE7B-9DCB56FCD8E3}" type="presOf" srcId="{A97D44A8-6165-410C-8254-D79C8E9BDC86}" destId="{CEBE583A-2A7D-4C64-A131-4FF237543B6A}" srcOrd="0" destOrd="0" presId="urn:microsoft.com/office/officeart/2011/layout/TabList"/>
    <dgm:cxn modelId="{B10BB527-5821-46C4-B0DA-CFBB0FB31556}" type="presOf" srcId="{B9682207-8C6A-498F-9839-2B3E453C0CDD}" destId="{117BC939-C2C1-4112-BACB-9817CD460542}" srcOrd="0" destOrd="0" presId="urn:microsoft.com/office/officeart/2011/layout/TabList"/>
    <dgm:cxn modelId="{1E882F3F-1109-421F-AAF4-D1EBE46D73B8}" srcId="{F881E06E-BC2B-4FBA-AF73-E96189BE6DD0}" destId="{81EBB06B-B6DB-49B5-8705-E3434954072E}" srcOrd="2" destOrd="0" parTransId="{441B37D1-C6AF-4C49-8D34-DF72A9090FD5}" sibTransId="{BF9F6D04-8315-4B03-9257-783C9874C75A}"/>
    <dgm:cxn modelId="{06A3FB5C-8D0A-4D36-AE2D-5A52FBB4D5CD}" srcId="{F881E06E-BC2B-4FBA-AF73-E96189BE6DD0}" destId="{E193362F-66EE-4885-B8B1-6D7FD2DD6ECB}" srcOrd="1" destOrd="0" parTransId="{D3AF6491-3050-4BB2-B1B8-2784A7B05CDA}" sibTransId="{F5966E80-2086-4901-8ADA-D2410BF654D7}"/>
    <dgm:cxn modelId="{41B4295E-4AE6-47C6-95D6-71B5A2252AE0}" type="presOf" srcId="{675E9F44-59FA-4F6E-A27B-745BBFA94FD2}" destId="{ED748349-E10E-4AF1-A2E5-7F17A19975E1}" srcOrd="0" destOrd="0" presId="urn:microsoft.com/office/officeart/2011/layout/TabList"/>
    <dgm:cxn modelId="{84312D5E-4F56-4054-A434-9E7E641C1639}" type="presOf" srcId="{2F4B1747-9F47-400C-BF2F-0ED872CD97C7}" destId="{123A7D61-25CF-46CA-A4D4-73ECF67BE3DA}" srcOrd="0" destOrd="0" presId="urn:microsoft.com/office/officeart/2011/layout/TabList"/>
    <dgm:cxn modelId="{17249246-C0FB-4F21-A798-CD04A637C6FE}" type="presOf" srcId="{81EBB06B-B6DB-49B5-8705-E3434954072E}" destId="{51CBA975-4DAC-4BF6-BF3D-16728BDB2E75}" srcOrd="0" destOrd="0" presId="urn:microsoft.com/office/officeart/2011/layout/TabList"/>
    <dgm:cxn modelId="{01E50849-FE8F-4320-B485-422BA135131A}" type="presOf" srcId="{6B83F2E1-A98E-4DEF-9BAD-BC3C5CE9A7DE}" destId="{E94ACF9E-5162-41ED-855C-409EDBCDC817}" srcOrd="0" destOrd="0" presId="urn:microsoft.com/office/officeart/2011/layout/TabList"/>
    <dgm:cxn modelId="{85EAFC6B-2BA6-48C6-B5D3-C3B3C2E0CD58}" type="presOf" srcId="{238CE886-6AA3-448A-8854-1E15E3F5F3BA}" destId="{696AF518-1EF6-43FF-A880-1A8B7AE52542}" srcOrd="0" destOrd="0" presId="urn:microsoft.com/office/officeart/2011/layout/TabList"/>
    <dgm:cxn modelId="{2D92B673-62A4-4AC7-A2BC-825540B16D50}" srcId="{81EBB06B-B6DB-49B5-8705-E3434954072E}" destId="{A97D44A8-6165-410C-8254-D79C8E9BDC86}" srcOrd="0" destOrd="0" parTransId="{57618D31-3A56-410C-B648-AC890CF2D36C}" sibTransId="{F7976098-1CB4-4D78-91BD-4419AA1CA6C1}"/>
    <dgm:cxn modelId="{C6A29075-C842-48B9-BC9C-3597BA879B18}" srcId="{675E9F44-59FA-4F6E-A27B-745BBFA94FD2}" destId="{9CF60352-B2F4-43F3-AE25-F5531A519C04}" srcOrd="0" destOrd="0" parTransId="{AFA7ECF0-2284-496F-91E2-1D909BD7CC3F}" sibTransId="{31219DE5-25F0-40C0-BA2A-8D54E5BEA8A9}"/>
    <dgm:cxn modelId="{A066E27A-0080-470F-B72E-EAB14B35CF55}" srcId="{E193362F-66EE-4885-B8B1-6D7FD2DD6ECB}" destId="{238CE886-6AA3-448A-8854-1E15E3F5F3BA}" srcOrd="0" destOrd="0" parTransId="{EA114B53-EC0C-4027-9F68-B63429068687}" sibTransId="{82C2515C-BA21-44CF-AC24-FF9E8011E1F6}"/>
    <dgm:cxn modelId="{EE587797-2DAA-440F-871D-ADB4F41D1E6F}" type="presOf" srcId="{F881E06E-BC2B-4FBA-AF73-E96189BE6DD0}" destId="{5C458FAC-93D7-48C8-A601-6F53710A73B2}" srcOrd="0" destOrd="0" presId="urn:microsoft.com/office/officeart/2011/layout/TabList"/>
    <dgm:cxn modelId="{FDA705A2-B46F-4EBD-BCF6-45024D092892}" srcId="{F881E06E-BC2B-4FBA-AF73-E96189BE6DD0}" destId="{B9682207-8C6A-498F-9839-2B3E453C0CDD}" srcOrd="3" destOrd="0" parTransId="{580141E4-F677-49A2-B063-579BE51D6E2B}" sibTransId="{18F6457D-57C6-4FB3-B55D-FDDA6D907904}"/>
    <dgm:cxn modelId="{2013EAC3-61F4-4212-BF68-973062113F93}" type="presOf" srcId="{1BB36E96-6C1E-4819-9728-C58AD2630488}" destId="{2C88FD73-38C0-4269-997D-6A04B17DC267}" srcOrd="0" destOrd="0" presId="urn:microsoft.com/office/officeart/2011/layout/TabList"/>
    <dgm:cxn modelId="{273F69C4-DBAF-484F-A7B8-C90F9BE9AD5F}" srcId="{F881E06E-BC2B-4FBA-AF73-E96189BE6DD0}" destId="{2F4B1747-9F47-400C-BF2F-0ED872CD97C7}" srcOrd="4" destOrd="0" parTransId="{E83797CA-5130-4F96-BD2A-2D6B6AE1EF49}" sibTransId="{39DBE3E5-EFA2-4BCE-A360-25C8F775AD5B}"/>
    <dgm:cxn modelId="{20E78DD6-85D7-421F-A7AA-5FCFF105640E}" srcId="{F881E06E-BC2B-4FBA-AF73-E96189BE6DD0}" destId="{675E9F44-59FA-4F6E-A27B-745BBFA94FD2}" srcOrd="0" destOrd="0" parTransId="{682A32AA-7B91-4074-982E-AE34514E200B}" sibTransId="{1519B78A-7CAA-4F6F-92AA-BF9A4B460E8E}"/>
    <dgm:cxn modelId="{CBB297B0-466B-4F97-B1A3-3C09E1B57032}" type="presParOf" srcId="{5C458FAC-93D7-48C8-A601-6F53710A73B2}" destId="{BB786D21-0FC4-41B3-9493-570583F75F46}" srcOrd="0" destOrd="0" presId="urn:microsoft.com/office/officeart/2011/layout/TabList"/>
    <dgm:cxn modelId="{4F3A97CC-C56E-4153-A5D3-999269E25739}" type="presParOf" srcId="{BB786D21-0FC4-41B3-9493-570583F75F46}" destId="{63769628-1C97-4339-8C83-3FDB5D3DED87}" srcOrd="0" destOrd="0" presId="urn:microsoft.com/office/officeart/2011/layout/TabList"/>
    <dgm:cxn modelId="{0743B2A0-7A76-46DF-86C6-E5DD80D6E1B8}" type="presParOf" srcId="{BB786D21-0FC4-41B3-9493-570583F75F46}" destId="{ED748349-E10E-4AF1-A2E5-7F17A19975E1}" srcOrd="1" destOrd="0" presId="urn:microsoft.com/office/officeart/2011/layout/TabList"/>
    <dgm:cxn modelId="{56D5EB20-A7ED-43B9-AF4F-F2ECCD9FD029}" type="presParOf" srcId="{BB786D21-0FC4-41B3-9493-570583F75F46}" destId="{0D68440C-8495-4BC8-A961-F3E3B634102E}" srcOrd="2" destOrd="0" presId="urn:microsoft.com/office/officeart/2011/layout/TabList"/>
    <dgm:cxn modelId="{E65C6EAF-8237-444B-8A4D-4AB28579C798}" type="presParOf" srcId="{5C458FAC-93D7-48C8-A601-6F53710A73B2}" destId="{1207498C-2F52-422F-B984-CCF552F24E60}" srcOrd="1" destOrd="0" presId="urn:microsoft.com/office/officeart/2011/layout/TabList"/>
    <dgm:cxn modelId="{568751A5-D18C-489D-8485-831B7564A814}" type="presParOf" srcId="{5C458FAC-93D7-48C8-A601-6F53710A73B2}" destId="{47D94446-33E5-4B71-B3B6-41CDBB4403A2}" srcOrd="2" destOrd="0" presId="urn:microsoft.com/office/officeart/2011/layout/TabList"/>
    <dgm:cxn modelId="{F32846A9-E583-449B-89A4-CF5E6120862D}" type="presParOf" srcId="{47D94446-33E5-4B71-B3B6-41CDBB4403A2}" destId="{696AF518-1EF6-43FF-A880-1A8B7AE52542}" srcOrd="0" destOrd="0" presId="urn:microsoft.com/office/officeart/2011/layout/TabList"/>
    <dgm:cxn modelId="{4E447F09-E6A9-41C6-A35B-91C7A5219400}" type="presParOf" srcId="{47D94446-33E5-4B71-B3B6-41CDBB4403A2}" destId="{B0A61BA8-D6E9-4185-BDFA-60DB122C2EE3}" srcOrd="1" destOrd="0" presId="urn:microsoft.com/office/officeart/2011/layout/TabList"/>
    <dgm:cxn modelId="{9115A1B7-78CF-4C48-83E1-E76A3BA38C97}" type="presParOf" srcId="{47D94446-33E5-4B71-B3B6-41CDBB4403A2}" destId="{E132F528-DA26-426B-8521-97B8DCD58087}" srcOrd="2" destOrd="0" presId="urn:microsoft.com/office/officeart/2011/layout/TabList"/>
    <dgm:cxn modelId="{53D7AB7C-77DB-4918-B22F-FE8B9041119C}" type="presParOf" srcId="{5C458FAC-93D7-48C8-A601-6F53710A73B2}" destId="{B255C107-8B0B-4EA9-9D7B-1E4C751A2DD6}" srcOrd="3" destOrd="0" presId="urn:microsoft.com/office/officeart/2011/layout/TabList"/>
    <dgm:cxn modelId="{9546A3F7-9399-4C6F-87E1-F50DFF7372AE}" type="presParOf" srcId="{5C458FAC-93D7-48C8-A601-6F53710A73B2}" destId="{7037678A-854E-4915-8A9F-8E7398B8ECFA}" srcOrd="4" destOrd="0" presId="urn:microsoft.com/office/officeart/2011/layout/TabList"/>
    <dgm:cxn modelId="{605F56DA-BFE4-4516-9936-4A63287D7EE4}" type="presParOf" srcId="{7037678A-854E-4915-8A9F-8E7398B8ECFA}" destId="{CEBE583A-2A7D-4C64-A131-4FF237543B6A}" srcOrd="0" destOrd="0" presId="urn:microsoft.com/office/officeart/2011/layout/TabList"/>
    <dgm:cxn modelId="{328497DF-8EB8-4572-93C1-51F804613D6A}" type="presParOf" srcId="{7037678A-854E-4915-8A9F-8E7398B8ECFA}" destId="{51CBA975-4DAC-4BF6-BF3D-16728BDB2E75}" srcOrd="1" destOrd="0" presId="urn:microsoft.com/office/officeart/2011/layout/TabList"/>
    <dgm:cxn modelId="{8D53B5EA-E200-49A7-9527-48743E40AB70}" type="presParOf" srcId="{7037678A-854E-4915-8A9F-8E7398B8ECFA}" destId="{7EE32E4E-9307-49D5-96BD-22C8A3B6FD7C}" srcOrd="2" destOrd="0" presId="urn:microsoft.com/office/officeart/2011/layout/TabList"/>
    <dgm:cxn modelId="{D0C491B2-35AC-4085-8CAE-B22A48BF9D38}" type="presParOf" srcId="{5C458FAC-93D7-48C8-A601-6F53710A73B2}" destId="{D1DDC8AD-39D8-491E-83B2-7FA2E9C2F1F3}" srcOrd="5" destOrd="0" presId="urn:microsoft.com/office/officeart/2011/layout/TabList"/>
    <dgm:cxn modelId="{AF0971AA-F77E-4022-8BE8-BEAF449DF736}" type="presParOf" srcId="{5C458FAC-93D7-48C8-A601-6F53710A73B2}" destId="{A1DAEF4C-3A6B-479C-A3B8-7163AAE0E46A}" srcOrd="6" destOrd="0" presId="urn:microsoft.com/office/officeart/2011/layout/TabList"/>
    <dgm:cxn modelId="{6BCF540C-54A6-4F58-B32A-ACB40FDBE958}" type="presParOf" srcId="{A1DAEF4C-3A6B-479C-A3B8-7163AAE0E46A}" destId="{2C88FD73-38C0-4269-997D-6A04B17DC267}" srcOrd="0" destOrd="0" presId="urn:microsoft.com/office/officeart/2011/layout/TabList"/>
    <dgm:cxn modelId="{5EE29D64-71BB-4CDF-BA2C-D1C3F9075C80}" type="presParOf" srcId="{A1DAEF4C-3A6B-479C-A3B8-7163AAE0E46A}" destId="{117BC939-C2C1-4112-BACB-9817CD460542}" srcOrd="1" destOrd="0" presId="urn:microsoft.com/office/officeart/2011/layout/TabList"/>
    <dgm:cxn modelId="{3E02F76D-5AE2-4388-A8BA-682E9F6DC460}" type="presParOf" srcId="{A1DAEF4C-3A6B-479C-A3B8-7163AAE0E46A}" destId="{264B5E00-3BDE-49F0-BA42-D44B8BC5BFA0}" srcOrd="2" destOrd="0" presId="urn:microsoft.com/office/officeart/2011/layout/TabList"/>
    <dgm:cxn modelId="{1A856A61-42F3-4493-BD37-9658A1111261}" type="presParOf" srcId="{5C458FAC-93D7-48C8-A601-6F53710A73B2}" destId="{FE2F2703-314F-4776-A926-10BD24BC4D86}" srcOrd="7" destOrd="0" presId="urn:microsoft.com/office/officeart/2011/layout/TabList"/>
    <dgm:cxn modelId="{56738795-65BA-4CA2-82A9-27A7280718F0}" type="presParOf" srcId="{5C458FAC-93D7-48C8-A601-6F53710A73B2}" destId="{4472B36D-6DAE-4925-979E-690ED3C29FA5}" srcOrd="8" destOrd="0" presId="urn:microsoft.com/office/officeart/2011/layout/TabList"/>
    <dgm:cxn modelId="{AC4FA75D-9A39-4FBB-8DB7-4160D67329A5}" type="presParOf" srcId="{4472B36D-6DAE-4925-979E-690ED3C29FA5}" destId="{E94ACF9E-5162-41ED-855C-409EDBCDC817}" srcOrd="0" destOrd="0" presId="urn:microsoft.com/office/officeart/2011/layout/TabList"/>
    <dgm:cxn modelId="{CAB0554F-C65E-4472-AD32-C16253EFA13F}" type="presParOf" srcId="{4472B36D-6DAE-4925-979E-690ED3C29FA5}" destId="{123A7D61-25CF-46CA-A4D4-73ECF67BE3DA}" srcOrd="1" destOrd="0" presId="urn:microsoft.com/office/officeart/2011/layout/TabList"/>
    <dgm:cxn modelId="{3E495C3D-F51E-4BAB-9C43-C9223EAB5C35}" type="presParOf" srcId="{4472B36D-6DAE-4925-979E-690ED3C29FA5}" destId="{DF1F060F-BDAB-4B9B-9F77-6E15B3C8C399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1ACD3-F0F5-4454-8B28-305A99282D1E}">
      <dsp:nvSpPr>
        <dsp:cNvPr id="0" name=""/>
        <dsp:cNvSpPr/>
      </dsp:nvSpPr>
      <dsp:spPr>
        <a:xfrm>
          <a:off x="0" y="7238"/>
          <a:ext cx="10668000" cy="79150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Helvetica Neue Light" panose="02000403000000020004"/>
            </a:rPr>
            <a:t>Sessions #1 and #2, Learning Session #1</a:t>
          </a:r>
        </a:p>
      </dsp:txBody>
      <dsp:txXfrm>
        <a:off x="38638" y="45876"/>
        <a:ext cx="10590724" cy="714229"/>
      </dsp:txXfrm>
    </dsp:sp>
    <dsp:sp modelId="{8EC88F55-2100-40C5-A66E-C5A62628CDF7}">
      <dsp:nvSpPr>
        <dsp:cNvPr id="0" name=""/>
        <dsp:cNvSpPr/>
      </dsp:nvSpPr>
      <dsp:spPr>
        <a:xfrm>
          <a:off x="0" y="798743"/>
          <a:ext cx="10668000" cy="1332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709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Helvetica Neue Light" panose="02000403000000020004"/>
            </a:rPr>
            <a:t>History and Structure of the current CU Denver budget model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latin typeface="Helvetica Neue Light" panose="02000403000000020004"/>
            </a:rPr>
            <a:t>Pain points of current budget model and myth busting</a:t>
          </a:r>
          <a:endParaRPr lang="en-US" sz="2600" kern="1200" dirty="0">
            <a:latin typeface="Helvetica Neue Light" panose="02000403000000020004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Helvetica Neue Light" panose="02000403000000020004"/>
            </a:rPr>
            <a:t>Define success criteria future recommendations </a:t>
          </a:r>
        </a:p>
      </dsp:txBody>
      <dsp:txXfrm>
        <a:off x="0" y="798743"/>
        <a:ext cx="10668000" cy="1332045"/>
      </dsp:txXfrm>
    </dsp:sp>
    <dsp:sp modelId="{BCC961CF-8A37-4030-A8FC-6FEE344B339F}">
      <dsp:nvSpPr>
        <dsp:cNvPr id="0" name=""/>
        <dsp:cNvSpPr/>
      </dsp:nvSpPr>
      <dsp:spPr>
        <a:xfrm>
          <a:off x="0" y="2130788"/>
          <a:ext cx="10668000" cy="79150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Helvetica Neue Light" panose="02000403000000020004"/>
            </a:rPr>
            <a:t>Sessions #3 and #4, Learning Session #2</a:t>
          </a:r>
        </a:p>
      </dsp:txBody>
      <dsp:txXfrm>
        <a:off x="38638" y="2169426"/>
        <a:ext cx="10590724" cy="714229"/>
      </dsp:txXfrm>
    </dsp:sp>
    <dsp:sp modelId="{A74A94A2-F9C7-4A64-9A24-63C5909871A0}">
      <dsp:nvSpPr>
        <dsp:cNvPr id="0" name=""/>
        <dsp:cNvSpPr/>
      </dsp:nvSpPr>
      <dsp:spPr>
        <a:xfrm>
          <a:off x="0" y="2922293"/>
          <a:ext cx="10668000" cy="1332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709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Helvetica Neue Light" panose="02000403000000020004"/>
            </a:rPr>
            <a:t>Assessing budget model principles against success criteria </a:t>
          </a:r>
          <a:endParaRPr lang="en-US" sz="2600" kern="1200" dirty="0">
            <a:highlight>
              <a:srgbClr val="FFFF00"/>
            </a:highlight>
            <a:latin typeface="Helvetica Neue Light" panose="02000403000000020004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Helvetica Neue Light" panose="02000403000000020004"/>
            </a:rPr>
            <a:t>Types of budget models in higher education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Helvetica Neue Light" panose="02000403000000020004"/>
            </a:rPr>
            <a:t>Decision points in a budget model</a:t>
          </a:r>
        </a:p>
      </dsp:txBody>
      <dsp:txXfrm>
        <a:off x="0" y="2922293"/>
        <a:ext cx="10668000" cy="13320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F060F-BDAB-4B9B-9F77-6E15B3C8C399}">
      <dsp:nvSpPr>
        <dsp:cNvPr id="0" name=""/>
        <dsp:cNvSpPr/>
      </dsp:nvSpPr>
      <dsp:spPr>
        <a:xfrm>
          <a:off x="-105507" y="3247850"/>
          <a:ext cx="96012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4B5E00-3BDE-49F0-BA42-D44B8BC5BFA0}">
      <dsp:nvSpPr>
        <dsp:cNvPr id="0" name=""/>
        <dsp:cNvSpPr/>
      </dsp:nvSpPr>
      <dsp:spPr>
        <a:xfrm>
          <a:off x="-105507" y="2600259"/>
          <a:ext cx="96012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E32E4E-9307-49D5-96BD-22C8A3B6FD7C}">
      <dsp:nvSpPr>
        <dsp:cNvPr id="0" name=""/>
        <dsp:cNvSpPr/>
      </dsp:nvSpPr>
      <dsp:spPr>
        <a:xfrm>
          <a:off x="-105507" y="1942941"/>
          <a:ext cx="96012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32F528-DA26-426B-8521-97B8DCD58087}">
      <dsp:nvSpPr>
        <dsp:cNvPr id="0" name=""/>
        <dsp:cNvSpPr/>
      </dsp:nvSpPr>
      <dsp:spPr>
        <a:xfrm>
          <a:off x="-105507" y="1285622"/>
          <a:ext cx="96012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8440C-8495-4BC8-A961-F3E3B634102E}">
      <dsp:nvSpPr>
        <dsp:cNvPr id="0" name=""/>
        <dsp:cNvSpPr/>
      </dsp:nvSpPr>
      <dsp:spPr>
        <a:xfrm>
          <a:off x="-105507" y="628303"/>
          <a:ext cx="96012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769628-1C97-4339-8C83-3FDB5D3DED87}">
      <dsp:nvSpPr>
        <dsp:cNvPr id="0" name=""/>
        <dsp:cNvSpPr/>
      </dsp:nvSpPr>
      <dsp:spPr>
        <a:xfrm>
          <a:off x="2179789" y="0"/>
          <a:ext cx="7526918" cy="62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Develop a flexible budget model that aligns financial resources with campus vision, mission, and strategic priorities as a student-centered, urban-serving research university</a:t>
          </a:r>
        </a:p>
      </dsp:txBody>
      <dsp:txXfrm>
        <a:off x="2179789" y="0"/>
        <a:ext cx="7526918" cy="626018"/>
      </dsp:txXfrm>
    </dsp:sp>
    <dsp:sp modelId="{ED748349-E10E-4AF1-A2E5-7F17A19975E1}">
      <dsp:nvSpPr>
        <dsp:cNvPr id="0" name=""/>
        <dsp:cNvSpPr/>
      </dsp:nvSpPr>
      <dsp:spPr>
        <a:xfrm>
          <a:off x="0" y="0"/>
          <a:ext cx="1731367" cy="62601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1</a:t>
          </a:r>
        </a:p>
      </dsp:txBody>
      <dsp:txXfrm>
        <a:off x="30565" y="30565"/>
        <a:ext cx="1670237" cy="595453"/>
      </dsp:txXfrm>
    </dsp:sp>
    <dsp:sp modelId="{696AF518-1EF6-43FF-A880-1A8B7AE52542}">
      <dsp:nvSpPr>
        <dsp:cNvPr id="0" name=""/>
        <dsp:cNvSpPr/>
      </dsp:nvSpPr>
      <dsp:spPr>
        <a:xfrm>
          <a:off x="2179789" y="624327"/>
          <a:ext cx="7526918" cy="62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Ensure and support continuous improvement in academic quality, scholarship, and student success </a:t>
          </a:r>
        </a:p>
      </dsp:txBody>
      <dsp:txXfrm>
        <a:off x="2179789" y="624327"/>
        <a:ext cx="7526918" cy="626018"/>
      </dsp:txXfrm>
    </dsp:sp>
    <dsp:sp modelId="{B0A61BA8-D6E9-4185-BDFA-60DB122C2EE3}">
      <dsp:nvSpPr>
        <dsp:cNvPr id="0" name=""/>
        <dsp:cNvSpPr/>
      </dsp:nvSpPr>
      <dsp:spPr>
        <a:xfrm>
          <a:off x="0" y="657319"/>
          <a:ext cx="1731367" cy="62601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2920768"/>
            <a:satOff val="-10601"/>
            <a:lumOff val="9853"/>
            <a:alphaOff val="0"/>
          </a:schemeClr>
        </a:solidFill>
        <a:ln w="12700" cap="flat" cmpd="sng" algn="ctr">
          <a:solidFill>
            <a:schemeClr val="accent3">
              <a:hueOff val="-2920768"/>
              <a:satOff val="-10601"/>
              <a:lumOff val="98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2</a:t>
          </a:r>
        </a:p>
      </dsp:txBody>
      <dsp:txXfrm>
        <a:off x="30565" y="687884"/>
        <a:ext cx="1670237" cy="595453"/>
      </dsp:txXfrm>
    </dsp:sp>
    <dsp:sp modelId="{CEBE583A-2A7D-4C64-A131-4FF237543B6A}">
      <dsp:nvSpPr>
        <dsp:cNvPr id="0" name=""/>
        <dsp:cNvSpPr/>
      </dsp:nvSpPr>
      <dsp:spPr>
        <a:xfrm>
          <a:off x="2179789" y="1281646"/>
          <a:ext cx="7526918" cy="62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While promoting fiscal responsibility and financial sustainability, provide a simple, predictable, and transparent methodology for allocating resources and managing associated costs </a:t>
          </a:r>
        </a:p>
      </dsp:txBody>
      <dsp:txXfrm>
        <a:off x="2179789" y="1281646"/>
        <a:ext cx="7526918" cy="626018"/>
      </dsp:txXfrm>
    </dsp:sp>
    <dsp:sp modelId="{51CBA975-4DAC-4BF6-BF3D-16728BDB2E75}">
      <dsp:nvSpPr>
        <dsp:cNvPr id="0" name=""/>
        <dsp:cNvSpPr/>
      </dsp:nvSpPr>
      <dsp:spPr>
        <a:xfrm>
          <a:off x="0" y="1314638"/>
          <a:ext cx="1731367" cy="62601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5841537"/>
            <a:satOff val="-21202"/>
            <a:lumOff val="19706"/>
            <a:alphaOff val="0"/>
          </a:schemeClr>
        </a:solidFill>
        <a:ln w="12700" cap="flat" cmpd="sng" algn="ctr">
          <a:solidFill>
            <a:schemeClr val="accent3">
              <a:hueOff val="-5841537"/>
              <a:satOff val="-21202"/>
              <a:lumOff val="19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3</a:t>
          </a:r>
        </a:p>
      </dsp:txBody>
      <dsp:txXfrm>
        <a:off x="30565" y="1345203"/>
        <a:ext cx="1670237" cy="595453"/>
      </dsp:txXfrm>
    </dsp:sp>
    <dsp:sp modelId="{2C88FD73-38C0-4269-997D-6A04B17DC267}">
      <dsp:nvSpPr>
        <dsp:cNvPr id="0" name=""/>
        <dsp:cNvSpPr/>
      </dsp:nvSpPr>
      <dsp:spPr>
        <a:xfrm>
          <a:off x="2179789" y="1938965"/>
          <a:ext cx="7526918" cy="62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Building on the strengths of CU Denver, include incentives for achieving growth, efficiency, effectiveness, innovation, and entrepreneurship </a:t>
          </a:r>
        </a:p>
      </dsp:txBody>
      <dsp:txXfrm>
        <a:off x="2179789" y="1938965"/>
        <a:ext cx="7526918" cy="626018"/>
      </dsp:txXfrm>
    </dsp:sp>
    <dsp:sp modelId="{117BC939-C2C1-4112-BACB-9817CD460542}">
      <dsp:nvSpPr>
        <dsp:cNvPr id="0" name=""/>
        <dsp:cNvSpPr/>
      </dsp:nvSpPr>
      <dsp:spPr>
        <a:xfrm>
          <a:off x="0" y="1971956"/>
          <a:ext cx="1731367" cy="62601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8762305"/>
            <a:satOff val="-31802"/>
            <a:lumOff val="29559"/>
            <a:alphaOff val="0"/>
          </a:schemeClr>
        </a:solidFill>
        <a:ln w="12700" cap="flat" cmpd="sng" algn="ctr">
          <a:solidFill>
            <a:schemeClr val="accent3">
              <a:hueOff val="-8762305"/>
              <a:satOff val="-31802"/>
              <a:lumOff val="295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4</a:t>
          </a:r>
        </a:p>
      </dsp:txBody>
      <dsp:txXfrm>
        <a:off x="30565" y="2002521"/>
        <a:ext cx="1670237" cy="595453"/>
      </dsp:txXfrm>
    </dsp:sp>
    <dsp:sp modelId="{E94ACF9E-5162-41ED-855C-409EDBCDC817}">
      <dsp:nvSpPr>
        <dsp:cNvPr id="0" name=""/>
        <dsp:cNvSpPr/>
      </dsp:nvSpPr>
      <dsp:spPr>
        <a:xfrm>
          <a:off x="2179789" y="2596284"/>
          <a:ext cx="7526918" cy="62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Reflect a shared commitment for the fiscal health of the campus and promote collaboration and accountability across all academic and administrative units</a:t>
          </a:r>
        </a:p>
      </dsp:txBody>
      <dsp:txXfrm>
        <a:off x="2179789" y="2596284"/>
        <a:ext cx="7526918" cy="626018"/>
      </dsp:txXfrm>
    </dsp:sp>
    <dsp:sp modelId="{123A7D61-25CF-46CA-A4D4-73ECF67BE3DA}">
      <dsp:nvSpPr>
        <dsp:cNvPr id="0" name=""/>
        <dsp:cNvSpPr/>
      </dsp:nvSpPr>
      <dsp:spPr>
        <a:xfrm>
          <a:off x="0" y="2629275"/>
          <a:ext cx="1731367" cy="62601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11683074"/>
            <a:satOff val="-42403"/>
            <a:lumOff val="39412"/>
            <a:alphaOff val="0"/>
          </a:schemeClr>
        </a:solidFill>
        <a:ln w="12700" cap="flat" cmpd="sng" algn="ctr">
          <a:solidFill>
            <a:schemeClr val="accent3">
              <a:hueOff val="-11683074"/>
              <a:satOff val="-42403"/>
              <a:lumOff val="3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5</a:t>
          </a:r>
        </a:p>
      </dsp:txBody>
      <dsp:txXfrm>
        <a:off x="30565" y="2659840"/>
        <a:ext cx="1670237" cy="5954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4B6CE-3BA0-4792-9C21-149A05EB066A}">
      <dsp:nvSpPr>
        <dsp:cNvPr id="0" name=""/>
        <dsp:cNvSpPr/>
      </dsp:nvSpPr>
      <dsp:spPr>
        <a:xfrm>
          <a:off x="774040" y="0"/>
          <a:ext cx="8772459" cy="300689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50AC3-5507-4D3D-8622-915E3E05CA5D}">
      <dsp:nvSpPr>
        <dsp:cNvPr id="0" name=""/>
        <dsp:cNvSpPr/>
      </dsp:nvSpPr>
      <dsp:spPr>
        <a:xfrm>
          <a:off x="349729" y="902067"/>
          <a:ext cx="3096162" cy="1202756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Helvetica Neue Light" panose="02000403000000020004"/>
            </a:rPr>
            <a:t>Contemporary Decentralized Budgeting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408443" y="960781"/>
        <a:ext cx="2978734" cy="1085328"/>
      </dsp:txXfrm>
    </dsp:sp>
    <dsp:sp modelId="{B8240D20-31AB-436C-A18E-CB1C58BEE653}">
      <dsp:nvSpPr>
        <dsp:cNvPr id="0" name=""/>
        <dsp:cNvSpPr/>
      </dsp:nvSpPr>
      <dsp:spPr>
        <a:xfrm>
          <a:off x="3612189" y="902067"/>
          <a:ext cx="3096162" cy="12027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Helvetica Neue Light" panose="02000403000000020004"/>
            </a:rPr>
            <a:t>Responsibility Center Management (RCM)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3670903" y="960781"/>
        <a:ext cx="2978734" cy="1085328"/>
      </dsp:txXfrm>
    </dsp:sp>
    <dsp:sp modelId="{584E8EF4-CC5E-4E5F-BF90-4FB621978AE3}">
      <dsp:nvSpPr>
        <dsp:cNvPr id="0" name=""/>
        <dsp:cNvSpPr/>
      </dsp:nvSpPr>
      <dsp:spPr>
        <a:xfrm>
          <a:off x="6874648" y="902067"/>
          <a:ext cx="3096162" cy="12027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Helvetica Neue Light" panose="02000403000000020004"/>
            </a:rPr>
            <a:t>Each Tub on its Own Bottom (ETOB)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6933362" y="960781"/>
        <a:ext cx="2978734" cy="10853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F060F-BDAB-4B9B-9F77-6E15B3C8C399}">
      <dsp:nvSpPr>
        <dsp:cNvPr id="0" name=""/>
        <dsp:cNvSpPr/>
      </dsp:nvSpPr>
      <dsp:spPr>
        <a:xfrm>
          <a:off x="-61127" y="4020421"/>
          <a:ext cx="55626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4B5E00-3BDE-49F0-BA42-D44B8BC5BFA0}">
      <dsp:nvSpPr>
        <dsp:cNvPr id="0" name=""/>
        <dsp:cNvSpPr/>
      </dsp:nvSpPr>
      <dsp:spPr>
        <a:xfrm>
          <a:off x="-61127" y="3216939"/>
          <a:ext cx="55626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E32E4E-9307-49D5-96BD-22C8A3B6FD7C}">
      <dsp:nvSpPr>
        <dsp:cNvPr id="0" name=""/>
        <dsp:cNvSpPr/>
      </dsp:nvSpPr>
      <dsp:spPr>
        <a:xfrm>
          <a:off x="-61127" y="2403730"/>
          <a:ext cx="55626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32F528-DA26-426B-8521-97B8DCD58087}">
      <dsp:nvSpPr>
        <dsp:cNvPr id="0" name=""/>
        <dsp:cNvSpPr/>
      </dsp:nvSpPr>
      <dsp:spPr>
        <a:xfrm>
          <a:off x="-61127" y="1590521"/>
          <a:ext cx="55626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8440C-8495-4BC8-A961-F3E3B634102E}">
      <dsp:nvSpPr>
        <dsp:cNvPr id="0" name=""/>
        <dsp:cNvSpPr/>
      </dsp:nvSpPr>
      <dsp:spPr>
        <a:xfrm>
          <a:off x="-61127" y="777312"/>
          <a:ext cx="55626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769628-1C97-4339-8C83-3FDB5D3DED87}">
      <dsp:nvSpPr>
        <dsp:cNvPr id="0" name=""/>
        <dsp:cNvSpPr/>
      </dsp:nvSpPr>
      <dsp:spPr>
        <a:xfrm>
          <a:off x="1262893" y="0"/>
          <a:ext cx="4360833" cy="77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Develop a flexible budget model that aligns financial resources with campus vision, mission, and strategic priorities as a student-centered, urban-serving research university</a:t>
          </a:r>
        </a:p>
      </dsp:txBody>
      <dsp:txXfrm>
        <a:off x="1262893" y="0"/>
        <a:ext cx="4360833" cy="774484"/>
      </dsp:txXfrm>
    </dsp:sp>
    <dsp:sp modelId="{ED748349-E10E-4AF1-A2E5-7F17A19975E1}">
      <dsp:nvSpPr>
        <dsp:cNvPr id="0" name=""/>
        <dsp:cNvSpPr/>
      </dsp:nvSpPr>
      <dsp:spPr>
        <a:xfrm>
          <a:off x="0" y="0"/>
          <a:ext cx="1003093" cy="774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1</a:t>
          </a:r>
        </a:p>
      </dsp:txBody>
      <dsp:txXfrm>
        <a:off x="37814" y="37814"/>
        <a:ext cx="927465" cy="736670"/>
      </dsp:txXfrm>
    </dsp:sp>
    <dsp:sp modelId="{696AF518-1EF6-43FF-A880-1A8B7AE52542}">
      <dsp:nvSpPr>
        <dsp:cNvPr id="0" name=""/>
        <dsp:cNvSpPr/>
      </dsp:nvSpPr>
      <dsp:spPr>
        <a:xfrm>
          <a:off x="1262893" y="772394"/>
          <a:ext cx="4360833" cy="77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Ensure and support continuous improvement in academic quality, scholarship, and student success </a:t>
          </a:r>
        </a:p>
      </dsp:txBody>
      <dsp:txXfrm>
        <a:off x="1262893" y="772394"/>
        <a:ext cx="4360833" cy="774484"/>
      </dsp:txXfrm>
    </dsp:sp>
    <dsp:sp modelId="{B0A61BA8-D6E9-4185-BDFA-60DB122C2EE3}">
      <dsp:nvSpPr>
        <dsp:cNvPr id="0" name=""/>
        <dsp:cNvSpPr/>
      </dsp:nvSpPr>
      <dsp:spPr>
        <a:xfrm>
          <a:off x="0" y="813209"/>
          <a:ext cx="1003093" cy="774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2920768"/>
            <a:satOff val="-10601"/>
            <a:lumOff val="9853"/>
            <a:alphaOff val="0"/>
          </a:schemeClr>
        </a:solidFill>
        <a:ln w="12700" cap="flat" cmpd="sng" algn="ctr">
          <a:solidFill>
            <a:schemeClr val="accent3">
              <a:hueOff val="-2920768"/>
              <a:satOff val="-10601"/>
              <a:lumOff val="98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2</a:t>
          </a:r>
        </a:p>
      </dsp:txBody>
      <dsp:txXfrm>
        <a:off x="37814" y="851023"/>
        <a:ext cx="927465" cy="736670"/>
      </dsp:txXfrm>
    </dsp:sp>
    <dsp:sp modelId="{CEBE583A-2A7D-4C64-A131-4FF237543B6A}">
      <dsp:nvSpPr>
        <dsp:cNvPr id="0" name=""/>
        <dsp:cNvSpPr/>
      </dsp:nvSpPr>
      <dsp:spPr>
        <a:xfrm>
          <a:off x="1262893" y="1585603"/>
          <a:ext cx="4360833" cy="77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While promoting fiscal responsibility and financial sustainability, provide a simple, predictable, and transparent methodology for allocating resources and managing associated costs </a:t>
          </a:r>
        </a:p>
      </dsp:txBody>
      <dsp:txXfrm>
        <a:off x="1262893" y="1585603"/>
        <a:ext cx="4360833" cy="774484"/>
      </dsp:txXfrm>
    </dsp:sp>
    <dsp:sp modelId="{51CBA975-4DAC-4BF6-BF3D-16728BDB2E75}">
      <dsp:nvSpPr>
        <dsp:cNvPr id="0" name=""/>
        <dsp:cNvSpPr/>
      </dsp:nvSpPr>
      <dsp:spPr>
        <a:xfrm>
          <a:off x="0" y="1626418"/>
          <a:ext cx="1003093" cy="774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5841537"/>
            <a:satOff val="-21202"/>
            <a:lumOff val="19706"/>
            <a:alphaOff val="0"/>
          </a:schemeClr>
        </a:solidFill>
        <a:ln w="12700" cap="flat" cmpd="sng" algn="ctr">
          <a:solidFill>
            <a:schemeClr val="accent3">
              <a:hueOff val="-5841537"/>
              <a:satOff val="-21202"/>
              <a:lumOff val="19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3</a:t>
          </a:r>
          <a:endParaRPr lang="en-US" sz="4000" kern="1200" dirty="0">
            <a:effectLst>
              <a:innerShdw blurRad="114300">
                <a:prstClr val="white"/>
              </a:innerShdw>
            </a:effectLst>
            <a:latin typeface="Helvetica Neue Light" panose="02000403000000020004"/>
            <a:ea typeface="+mn-ea"/>
            <a:cs typeface="+mn-cs"/>
          </a:endParaRPr>
        </a:p>
      </dsp:txBody>
      <dsp:txXfrm>
        <a:off x="37814" y="1664232"/>
        <a:ext cx="927465" cy="736670"/>
      </dsp:txXfrm>
    </dsp:sp>
    <dsp:sp modelId="{2C88FD73-38C0-4269-997D-6A04B17DC267}">
      <dsp:nvSpPr>
        <dsp:cNvPr id="0" name=""/>
        <dsp:cNvSpPr/>
      </dsp:nvSpPr>
      <dsp:spPr>
        <a:xfrm>
          <a:off x="1262893" y="2398812"/>
          <a:ext cx="4360833" cy="77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Building on the strengths of CU Denver, include incentives for achieving growth, efficiency, effectiveness, innovation, and entrepreneurship </a:t>
          </a:r>
        </a:p>
      </dsp:txBody>
      <dsp:txXfrm>
        <a:off x="1262893" y="2398812"/>
        <a:ext cx="4360833" cy="774484"/>
      </dsp:txXfrm>
    </dsp:sp>
    <dsp:sp modelId="{117BC939-C2C1-4112-BACB-9817CD460542}">
      <dsp:nvSpPr>
        <dsp:cNvPr id="0" name=""/>
        <dsp:cNvSpPr/>
      </dsp:nvSpPr>
      <dsp:spPr>
        <a:xfrm>
          <a:off x="0" y="2439627"/>
          <a:ext cx="1003093" cy="774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8762305"/>
            <a:satOff val="-31802"/>
            <a:lumOff val="29559"/>
            <a:alphaOff val="0"/>
          </a:schemeClr>
        </a:solidFill>
        <a:ln w="12700" cap="flat" cmpd="sng" algn="ctr">
          <a:solidFill>
            <a:schemeClr val="accent3">
              <a:hueOff val="-8762305"/>
              <a:satOff val="-31802"/>
              <a:lumOff val="295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4</a:t>
          </a:r>
        </a:p>
      </dsp:txBody>
      <dsp:txXfrm>
        <a:off x="37814" y="2477441"/>
        <a:ext cx="927465" cy="736670"/>
      </dsp:txXfrm>
    </dsp:sp>
    <dsp:sp modelId="{E94ACF9E-5162-41ED-855C-409EDBCDC817}">
      <dsp:nvSpPr>
        <dsp:cNvPr id="0" name=""/>
        <dsp:cNvSpPr/>
      </dsp:nvSpPr>
      <dsp:spPr>
        <a:xfrm>
          <a:off x="1262893" y="3212021"/>
          <a:ext cx="4360833" cy="77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Reflect a shared commitment for the fiscal health of the campus and promote collaboration and accountability across all academic and administrative units</a:t>
          </a:r>
        </a:p>
      </dsp:txBody>
      <dsp:txXfrm>
        <a:off x="1262893" y="3212021"/>
        <a:ext cx="4360833" cy="774484"/>
      </dsp:txXfrm>
    </dsp:sp>
    <dsp:sp modelId="{123A7D61-25CF-46CA-A4D4-73ECF67BE3DA}">
      <dsp:nvSpPr>
        <dsp:cNvPr id="0" name=""/>
        <dsp:cNvSpPr/>
      </dsp:nvSpPr>
      <dsp:spPr>
        <a:xfrm>
          <a:off x="0" y="3252837"/>
          <a:ext cx="1003093" cy="774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11683074"/>
            <a:satOff val="-42403"/>
            <a:lumOff val="39412"/>
            <a:alphaOff val="0"/>
          </a:schemeClr>
        </a:solidFill>
        <a:ln w="12700" cap="flat" cmpd="sng" algn="ctr">
          <a:solidFill>
            <a:schemeClr val="accent3">
              <a:hueOff val="-11683074"/>
              <a:satOff val="-42403"/>
              <a:lumOff val="3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5</a:t>
          </a:r>
        </a:p>
      </dsp:txBody>
      <dsp:txXfrm>
        <a:off x="37814" y="3290651"/>
        <a:ext cx="927465" cy="736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0.08347</cdr:x>
      <cdr:y>0.4119</cdr:y>
    </cdr:from>
    <cdr:to>
      <cdr:x>0.97432</cdr:x>
      <cdr:y>0.41424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CE810CC5-B53A-06BE-48CB-1DBDAE1A4AC9}"/>
            </a:ext>
          </a:extLst>
        </cdr:cNvPr>
        <cdr:cNvCxnSpPr/>
      </cdr:nvCxnSpPr>
      <cdr:spPr>
        <a:xfrm xmlns:a="http://schemas.openxmlformats.org/drawingml/2006/main">
          <a:off x="495301" y="1681164"/>
          <a:ext cx="5286375" cy="952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0.01876</cdr:x>
      <cdr:y>0.50751</cdr:y>
    </cdr:from>
    <cdr:to>
      <cdr:x>0.1063</cdr:x>
      <cdr:y>0.55675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C53448F6-4FFE-8C85-C19D-8B3D4CC01E9B}"/>
            </a:ext>
          </a:extLst>
        </cdr:cNvPr>
        <cdr:cNvSpPr txBox="1"/>
      </cdr:nvSpPr>
      <cdr:spPr>
        <a:xfrm xmlns:a="http://schemas.openxmlformats.org/drawingml/2006/main">
          <a:off x="114300" y="2356213"/>
          <a:ext cx="533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tx1"/>
              </a:solidFill>
              <a:latin typeface="Helvetica Neue Light" panose="02000403000000020004"/>
            </a:rPr>
            <a:t>0.0%</a:t>
          </a:r>
        </a:p>
      </cdr:txBody>
    </cdr:sp>
  </cdr:relSizeAnchor>
  <cdr:relSizeAnchor xmlns:cdr="http://schemas.openxmlformats.org/drawingml/2006/chartDrawing">
    <cdr:from>
      <cdr:x>0.86512</cdr:x>
      <cdr:y>0.2625</cdr:y>
    </cdr:from>
    <cdr:to>
      <cdr:x>0.99241</cdr:x>
      <cdr:y>0.36104</cdr:y>
    </cdr:to>
    <cdr:sp macro="" textlink="">
      <cdr:nvSpPr>
        <cdr:cNvPr id="5" name="Callout: Bent Line 4">
          <a:extLst xmlns:a="http://schemas.openxmlformats.org/drawingml/2006/main">
            <a:ext uri="{FF2B5EF4-FFF2-40B4-BE49-F238E27FC236}">
              <a16:creationId xmlns:a16="http://schemas.microsoft.com/office/drawing/2014/main" id="{2BAF261D-DC80-A46E-563D-59C7B38738C8}"/>
            </a:ext>
          </a:extLst>
        </cdr:cNvPr>
        <cdr:cNvSpPr/>
      </cdr:nvSpPr>
      <cdr:spPr>
        <a:xfrm xmlns:a="http://schemas.openxmlformats.org/drawingml/2006/main">
          <a:off x="5271428" y="1218681"/>
          <a:ext cx="775570" cy="457497"/>
        </a:xfrm>
        <a:prstGeom xmlns:a="http://schemas.openxmlformats.org/drawingml/2006/main" prst="borderCallout2">
          <a:avLst>
            <a:gd name="adj1" fmla="val 18750"/>
            <a:gd name="adj2" fmla="val -8333"/>
            <a:gd name="adj3" fmla="val 18750"/>
            <a:gd name="adj4" fmla="val -16667"/>
            <a:gd name="adj5" fmla="val 146213"/>
            <a:gd name="adj6" fmla="val -16837"/>
          </a:avLst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050" dirty="0">
              <a:solidFill>
                <a:schemeClr val="tx1"/>
              </a:solidFill>
              <a:latin typeface="Helvetica Neue Light" panose="02000403000000020004"/>
            </a:rPr>
            <a:t>Campus Average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3896D9-52AF-C91F-167E-2A4D73099C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97323-CFC9-DF77-BD8F-C12A77962D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ABFFE3-34F9-2549-88A1-3B2E5D1B5BC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D72C4-B91A-EA6A-B1A8-819E39491A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5DDC7-E4BD-423D-BF8B-8F84FCBCE9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1B3AF2-122C-1F46-BDB8-6BF77E93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393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821457-9F60-0E48-BF0C-64CA63EFC66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DC70E8D-5F17-2A4E-AB1B-A57F9FCFE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3477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53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8FF7C-2433-4102-471E-E3E8BF73C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C3232-9D4F-E033-E42C-F25674D7DF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11CD2-745C-64B8-34F4-23A4228F8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4C8E6-9618-3029-5D81-2A760EF74F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D0B23-A391-4992-A2CB-68373B9E5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61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91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03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2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82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5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87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37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21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1079B-B82C-E835-1A25-DF1E3622C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0D6E80-E214-1617-7673-150ABB91B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2B387C-1896-7964-FC15-602AE04E2C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4D4C78-2738-BAF3-3FA0-596759A9F98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4872A-A849-33F4-D99C-43FFDD967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5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39CE2-C6FA-6523-F389-D42DE9DBC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59D49C-25EA-CD84-45A1-F433AB71E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F1F766-2053-15A1-9ED0-8F9E7A71D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5D7EC-7975-0AC6-20A7-470E515469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E31D2-279D-C034-E4B5-47459C35CE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6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BF82C916-B058-7E32-B05E-BDA56D9F84CB}"/>
              </a:ext>
            </a:extLst>
          </p:cNvPr>
          <p:cNvSpPr>
            <a:spLocks/>
          </p:cNvSpPr>
          <p:nvPr userDrawn="1"/>
        </p:nvSpPr>
        <p:spPr>
          <a:xfrm rot="10800000">
            <a:off x="2966467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1016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13A3-B800-E476-45C1-4C5972EC952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F39EE8F3-2AF2-21AE-5162-32C3C0E0B7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9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White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245038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038" h="6868274">
                <a:moveTo>
                  <a:pt x="1284" y="6868274"/>
                </a:moveTo>
                <a:lnTo>
                  <a:pt x="0" y="0"/>
                </a:lnTo>
                <a:lnTo>
                  <a:pt x="9245038" y="0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89B6B1E7-D92D-BFA5-49CE-89170C836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6096000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378C30-DD3D-2736-52E1-5E927FEC0407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42911-BBA1-C5A5-9265-BC0D80CFEF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99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74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1E6BC06-5DED-8EB3-9CA2-F29DF4BC15FA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3E9E3-38F6-62FE-530D-CA5450556F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7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A9918-E728-7046-EBEB-B84CD723E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4" y="6096000"/>
            <a:ext cx="1490594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1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9B0837F-9232-B43A-49AC-D5BCE37160D4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B27C1-D41A-9F7C-4D0A-5F1E6CC00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65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A2CC5E-40B2-D609-898F-7739E36AEA9D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26B61-3B40-2FDB-79EE-869F10FC2C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1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Teal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3C5AE800-2588-AD92-1E60-F497F60A0CAD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  <a:gd name="connsiteX0" fmla="*/ 4604 w 9072177"/>
              <a:gd name="connsiteY0" fmla="*/ 1851025 h 1851025"/>
              <a:gd name="connsiteX1" fmla="*/ 0 w 9072177"/>
              <a:gd name="connsiteY1" fmla="*/ 0 h 1851025"/>
              <a:gd name="connsiteX2" fmla="*/ 9072177 w 9072177"/>
              <a:gd name="connsiteY2" fmla="*/ 10886 h 1851025"/>
              <a:gd name="connsiteX3" fmla="*/ 9066621 w 9072177"/>
              <a:gd name="connsiteY3" fmla="*/ 1851025 h 1851025"/>
              <a:gd name="connsiteX4" fmla="*/ 4604 w 9072177"/>
              <a:gd name="connsiteY4" fmla="*/ 1851025 h 1851025"/>
              <a:gd name="connsiteX0" fmla="*/ 184 w 9067757"/>
              <a:gd name="connsiteY0" fmla="*/ 1861185 h 1861185"/>
              <a:gd name="connsiteX1" fmla="*/ 5740 w 9067757"/>
              <a:gd name="connsiteY1" fmla="*/ 0 h 1861185"/>
              <a:gd name="connsiteX2" fmla="*/ 9067757 w 9067757"/>
              <a:gd name="connsiteY2" fmla="*/ 21046 h 1861185"/>
              <a:gd name="connsiteX3" fmla="*/ 9062201 w 9067757"/>
              <a:gd name="connsiteY3" fmla="*/ 1861185 h 1861185"/>
              <a:gd name="connsiteX4" fmla="*/ 184 w 9067757"/>
              <a:gd name="connsiteY4" fmla="*/ 1861185 h 18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757" h="1861185">
                <a:moveTo>
                  <a:pt x="184" y="1861185"/>
                </a:moveTo>
                <a:cubicBezTo>
                  <a:pt x="-1351" y="1244177"/>
                  <a:pt x="7275" y="617008"/>
                  <a:pt x="5740" y="0"/>
                </a:cubicBezTo>
                <a:lnTo>
                  <a:pt x="9067757" y="21046"/>
                </a:lnTo>
                <a:lnTo>
                  <a:pt x="9062201" y="1861185"/>
                </a:lnTo>
                <a:lnTo>
                  <a:pt x="184" y="1861185"/>
                </a:lnTo>
                <a:close/>
              </a:path>
            </a:pathLst>
          </a:cu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83175" y="0"/>
            <a:ext cx="2408825" cy="686452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8825"/>
              <a:gd name="connsiteY0" fmla="*/ 0 h 6864524"/>
              <a:gd name="connsiteX1" fmla="*/ 2408825 w 2408825"/>
              <a:gd name="connsiteY1" fmla="*/ 6524 h 6864524"/>
              <a:gd name="connsiteX2" fmla="*/ 2408825 w 2408825"/>
              <a:gd name="connsiteY2" fmla="*/ 6864524 h 6864524"/>
              <a:gd name="connsiteX3" fmla="*/ 1891604 w 2408825"/>
              <a:gd name="connsiteY3" fmla="*/ 6864524 h 6864524"/>
              <a:gd name="connsiteX4" fmla="*/ 0 w 2408825"/>
              <a:gd name="connsiteY4" fmla="*/ 0 h 68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825" h="6864524">
                <a:moveTo>
                  <a:pt x="0" y="0"/>
                </a:moveTo>
                <a:lnTo>
                  <a:pt x="2408825" y="6524"/>
                </a:lnTo>
                <a:lnTo>
                  <a:pt x="2408825" y="6864524"/>
                </a:lnTo>
                <a:lnTo>
                  <a:pt x="1891604" y="686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093F-0A08-D53C-9860-F75E6FA1BB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E11D685-A964-951D-8626-04D3F1EEF1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72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Gold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6852F7C-98BC-B46E-192D-2D2F109126AA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prstGeom prst="rect">
            <a:avLst/>
          </a:pr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79639" y="0"/>
            <a:ext cx="2402078" cy="685817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2476"/>
              <a:gd name="connsiteY0" fmla="*/ 0 h 6858174"/>
              <a:gd name="connsiteX1" fmla="*/ 2402476 w 2402476"/>
              <a:gd name="connsiteY1" fmla="*/ 174 h 6858174"/>
              <a:gd name="connsiteX2" fmla="*/ 2402476 w 2402476"/>
              <a:gd name="connsiteY2" fmla="*/ 6858174 h 6858174"/>
              <a:gd name="connsiteX3" fmla="*/ 1885255 w 2402476"/>
              <a:gd name="connsiteY3" fmla="*/ 6858174 h 6858174"/>
              <a:gd name="connsiteX4" fmla="*/ 0 w 2402476"/>
              <a:gd name="connsiteY4" fmla="*/ 0 h 685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2476" h="6858174">
                <a:moveTo>
                  <a:pt x="0" y="0"/>
                </a:moveTo>
                <a:lnTo>
                  <a:pt x="2402476" y="174"/>
                </a:lnTo>
                <a:lnTo>
                  <a:pt x="2402476" y="6858174"/>
                </a:lnTo>
                <a:lnTo>
                  <a:pt x="1885255" y="68581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EA13B-F68A-5C62-C220-67BBAF2177B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712C076-73D2-1D7B-B0F4-A13B35C9D1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6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>
            <a:extLst>
              <a:ext uri="{FF2B5EF4-FFF2-40B4-BE49-F238E27FC236}">
                <a16:creationId xmlns:a16="http://schemas.microsoft.com/office/drawing/2014/main" id="{2A0DC607-7DFE-4054-0052-95EDED72B0A7}"/>
              </a:ext>
            </a:extLst>
          </p:cNvPr>
          <p:cNvSpPr>
            <a:spLocks/>
          </p:cNvSpPr>
          <p:nvPr userDrawn="1"/>
        </p:nvSpPr>
        <p:spPr>
          <a:xfrm flipV="1">
            <a:off x="10757396" y="0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BCCBD543-5F87-767D-C757-9207D263FD96}"/>
              </a:ext>
            </a:extLst>
          </p:cNvPr>
          <p:cNvSpPr>
            <a:spLocks/>
          </p:cNvSpPr>
          <p:nvPr userDrawn="1"/>
        </p:nvSpPr>
        <p:spPr>
          <a:xfrm flipV="1">
            <a:off x="10418064" y="-4399"/>
            <a:ext cx="1781152" cy="6886836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62016"/>
              <a:gd name="connsiteY0" fmla="*/ 0 h 6903769"/>
              <a:gd name="connsiteX1" fmla="*/ 2053662 w 2062016"/>
              <a:gd name="connsiteY1" fmla="*/ 5400 h 6903769"/>
              <a:gd name="connsiteX2" fmla="*/ 2062016 w 2062016"/>
              <a:gd name="connsiteY2" fmla="*/ 6903769 h 6903769"/>
              <a:gd name="connsiteX3" fmla="*/ 1891604 w 2062016"/>
              <a:gd name="connsiteY3" fmla="*/ 6899358 h 6903769"/>
              <a:gd name="connsiteX4" fmla="*/ 0 w 2062016"/>
              <a:gd name="connsiteY4" fmla="*/ 0 h 690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016" h="6903769">
                <a:moveTo>
                  <a:pt x="0" y="0"/>
                </a:moveTo>
                <a:lnTo>
                  <a:pt x="2053662" y="5400"/>
                </a:lnTo>
                <a:cubicBezTo>
                  <a:pt x="2053662" y="2287897"/>
                  <a:pt x="2062016" y="4621272"/>
                  <a:pt x="2062016" y="6903769"/>
                </a:cubicBezTo>
                <a:lnTo>
                  <a:pt x="1891604" y="689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27E07-8B41-CB2F-B67A-0FF70456B396}"/>
              </a:ext>
            </a:extLst>
          </p:cNvPr>
          <p:cNvSpPr/>
          <p:nvPr userDrawn="1"/>
        </p:nvSpPr>
        <p:spPr>
          <a:xfrm>
            <a:off x="0" y="5486399"/>
            <a:ext cx="2247900" cy="133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1638301"/>
            <a:ext cx="8496300" cy="2247900"/>
          </a:xfrm>
          <a:prstGeom prst="rect">
            <a:avLst/>
          </a:prstGeom>
          <a:noFill/>
        </p:spPr>
        <p:txBody>
          <a:bodyPr lIns="45720" rIns="45720" anchor="b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66900" y="3886201"/>
            <a:ext cx="84963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32PT HELVETICA NEUE BOLD CONDENSED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F0EE936-3175-9F87-F00D-2D0054EBCB98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5463" y="5784787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B54BBAB5-87FF-FD8B-50DE-D531D5BF5AD5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866" y="0"/>
            <a:ext cx="1774802" cy="690879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10321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0321 h 6893958"/>
              <a:gd name="connsiteX0" fmla="*/ 0 w 2054665"/>
              <a:gd name="connsiteY0" fmla="*/ 10321 h 6911100"/>
              <a:gd name="connsiteX1" fmla="*/ 2053662 w 2054665"/>
              <a:gd name="connsiteY1" fmla="*/ 0 h 6911100"/>
              <a:gd name="connsiteX2" fmla="*/ 2054665 w 2054665"/>
              <a:gd name="connsiteY2" fmla="*/ 6911100 h 6911100"/>
              <a:gd name="connsiteX3" fmla="*/ 1891604 w 2054665"/>
              <a:gd name="connsiteY3" fmla="*/ 6893958 h 6911100"/>
              <a:gd name="connsiteX4" fmla="*/ 0 w 2054665"/>
              <a:gd name="connsiteY4" fmla="*/ 10321 h 6911100"/>
              <a:gd name="connsiteX0" fmla="*/ 0 w 2054665"/>
              <a:gd name="connsiteY0" fmla="*/ 10321 h 6925786"/>
              <a:gd name="connsiteX1" fmla="*/ 2053662 w 2054665"/>
              <a:gd name="connsiteY1" fmla="*/ 0 h 6925786"/>
              <a:gd name="connsiteX2" fmla="*/ 2054665 w 2054665"/>
              <a:gd name="connsiteY2" fmla="*/ 6911100 h 6925786"/>
              <a:gd name="connsiteX3" fmla="*/ 1906306 w 2054665"/>
              <a:gd name="connsiteY3" fmla="*/ 6925786 h 6925786"/>
              <a:gd name="connsiteX4" fmla="*/ 0 w 2054665"/>
              <a:gd name="connsiteY4" fmla="*/ 10321 h 69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665" h="6925786">
                <a:moveTo>
                  <a:pt x="0" y="10321"/>
                </a:moveTo>
                <a:lnTo>
                  <a:pt x="2053662" y="0"/>
                </a:lnTo>
                <a:cubicBezTo>
                  <a:pt x="2053662" y="2282497"/>
                  <a:pt x="2054665" y="4628603"/>
                  <a:pt x="2054665" y="6911100"/>
                </a:cubicBezTo>
                <a:lnTo>
                  <a:pt x="1906306" y="6925786"/>
                </a:lnTo>
                <a:lnTo>
                  <a:pt x="0" y="10321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5" b="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36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56649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>
            <a:extLst>
              <a:ext uri="{FF2B5EF4-FFF2-40B4-BE49-F238E27FC236}">
                <a16:creationId xmlns:a16="http://schemas.microsoft.com/office/drawing/2014/main" id="{16BF4FFD-E8A0-B6F7-1F71-FC86A2A5C4D6}"/>
              </a:ext>
            </a:extLst>
          </p:cNvPr>
          <p:cNvSpPr>
            <a:spLocks/>
          </p:cNvSpPr>
          <p:nvPr userDrawn="1"/>
        </p:nvSpPr>
        <p:spPr>
          <a:xfrm rot="10800000">
            <a:off x="2987062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A55F24DD-4807-03F8-179A-E0933805C55A}"/>
              </a:ext>
            </a:extLst>
          </p:cNvPr>
          <p:cNvSpPr>
            <a:spLocks/>
          </p:cNvSpPr>
          <p:nvPr userDrawn="1"/>
        </p:nvSpPr>
        <p:spPr>
          <a:xfrm rot="16200000">
            <a:off x="-1076759" y="1071608"/>
            <a:ext cx="6888217" cy="474499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  <a:gd name="connsiteX0" fmla="*/ 0 w 6876153"/>
              <a:gd name="connsiteY0" fmla="*/ 642739 h 6858000"/>
              <a:gd name="connsiteX1" fmla="*/ 6876153 w 6876153"/>
              <a:gd name="connsiteY1" fmla="*/ 0 h 6858000"/>
              <a:gd name="connsiteX2" fmla="*/ 6876153 w 6876153"/>
              <a:gd name="connsiteY2" fmla="*/ 6858000 h 6858000"/>
              <a:gd name="connsiteX3" fmla="*/ 2152746 w 6876153"/>
              <a:gd name="connsiteY3" fmla="*/ 6858000 h 6858000"/>
              <a:gd name="connsiteX4" fmla="*/ 0 w 6876153"/>
              <a:gd name="connsiteY4" fmla="*/ 642739 h 6858000"/>
              <a:gd name="connsiteX0" fmla="*/ 0 w 6876153"/>
              <a:gd name="connsiteY0" fmla="*/ 188 h 6215449"/>
              <a:gd name="connsiteX1" fmla="*/ 6876153 w 6876153"/>
              <a:gd name="connsiteY1" fmla="*/ 0 h 6215449"/>
              <a:gd name="connsiteX2" fmla="*/ 6876153 w 6876153"/>
              <a:gd name="connsiteY2" fmla="*/ 6215449 h 6215449"/>
              <a:gd name="connsiteX3" fmla="*/ 2152746 w 6876153"/>
              <a:gd name="connsiteY3" fmla="*/ 6215449 h 6215449"/>
              <a:gd name="connsiteX4" fmla="*/ 0 w 6876153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5288695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596717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744998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345 w 6876154"/>
              <a:gd name="connsiteY3" fmla="*/ 3212757 h 4744998"/>
              <a:gd name="connsiteX4" fmla="*/ 0 w 6876154"/>
              <a:gd name="connsiteY4" fmla="*/ 188 h 4744998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12716 w 6876154"/>
              <a:gd name="connsiteY3" fmla="*/ 3027404 h 4744998"/>
              <a:gd name="connsiteX4" fmla="*/ 0 w 6876154"/>
              <a:gd name="connsiteY4" fmla="*/ 188 h 4744998"/>
              <a:gd name="connsiteX0" fmla="*/ 13274 w 6889428"/>
              <a:gd name="connsiteY0" fmla="*/ 188 h 4744998"/>
              <a:gd name="connsiteX1" fmla="*/ 6889427 w 6889428"/>
              <a:gd name="connsiteY1" fmla="*/ 0 h 4744998"/>
              <a:gd name="connsiteX2" fmla="*/ 6889428 w 6889428"/>
              <a:gd name="connsiteY2" fmla="*/ 4744998 h 4744998"/>
              <a:gd name="connsiteX3" fmla="*/ 563 w 6889428"/>
              <a:gd name="connsiteY3" fmla="*/ 3014704 h 4744998"/>
              <a:gd name="connsiteX4" fmla="*/ 13274 w 6889428"/>
              <a:gd name="connsiteY4" fmla="*/ 188 h 4744998"/>
              <a:gd name="connsiteX0" fmla="*/ 19513 w 6895667"/>
              <a:gd name="connsiteY0" fmla="*/ 188 h 4744998"/>
              <a:gd name="connsiteX1" fmla="*/ 6895666 w 6895667"/>
              <a:gd name="connsiteY1" fmla="*/ 0 h 4744998"/>
              <a:gd name="connsiteX2" fmla="*/ 6895667 w 6895667"/>
              <a:gd name="connsiteY2" fmla="*/ 4744998 h 4744998"/>
              <a:gd name="connsiteX3" fmla="*/ 445 w 6895667"/>
              <a:gd name="connsiteY3" fmla="*/ 3021054 h 4744998"/>
              <a:gd name="connsiteX4" fmla="*/ 19513 w 6895667"/>
              <a:gd name="connsiteY4" fmla="*/ 188 h 474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667" h="4744998">
                <a:moveTo>
                  <a:pt x="19513" y="188"/>
                </a:moveTo>
                <a:lnTo>
                  <a:pt x="6895666" y="0"/>
                </a:lnTo>
                <a:cubicBezTo>
                  <a:pt x="6895666" y="1762898"/>
                  <a:pt x="6895667" y="2982100"/>
                  <a:pt x="6895667" y="4744998"/>
                </a:cubicBezTo>
                <a:lnTo>
                  <a:pt x="445" y="3021054"/>
                </a:lnTo>
                <a:cubicBezTo>
                  <a:pt x="-3794" y="2011982"/>
                  <a:pt x="23752" y="1009260"/>
                  <a:pt x="19513" y="188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accent5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42D71-5138-BC72-B97C-5FA465742E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34E7033-CB8F-A6C1-9E8B-A1BBBA801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8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1564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57400"/>
            <a:ext cx="8890051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99" y="2514600"/>
            <a:ext cx="8890211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</p:spTree>
    <p:extLst>
      <p:ext uri="{BB962C8B-B14F-4D97-AF65-F5344CB8AC3E}">
        <p14:creationId xmlns:p14="http://schemas.microsoft.com/office/powerpoint/2010/main" val="1290832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805" y="2057400"/>
            <a:ext cx="8890446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514600"/>
            <a:ext cx="8890210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</p:spTree>
    <p:extLst>
      <p:ext uri="{BB962C8B-B14F-4D97-AF65-F5344CB8AC3E}">
        <p14:creationId xmlns:p14="http://schemas.microsoft.com/office/powerpoint/2010/main" val="2221581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89664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7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06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81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81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23900"/>
            <a:ext cx="11811000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717637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>
            <a:extLst>
              <a:ext uri="{FF2B5EF4-FFF2-40B4-BE49-F238E27FC236}">
                <a16:creationId xmlns:a16="http://schemas.microsoft.com/office/drawing/2014/main" id="{EC82AEDF-F261-91FF-549C-4408004ABD3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2628"/>
            <a:ext cx="1193800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5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86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06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3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163932F-68CD-5A67-8643-FC64C39701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9FAE10D9-406C-D9D3-EFB1-D0B6AFF6CA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95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05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79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0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18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3351373"/>
            <a:ext cx="4114800" cy="365125"/>
          </a:xfrm>
        </p:spPr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5157787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5157787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356461"/>
            <a:ext cx="5183188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908883"/>
            <a:ext cx="5183188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45958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C2679DE-7109-5D02-66EA-02EA50F139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138363"/>
            <a:ext cx="12191402" cy="265283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43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33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2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10512424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10512424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1" y="6096000"/>
            <a:ext cx="3657600" cy="4513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431490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243149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75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3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007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5105400"/>
            <a:ext cx="10512424" cy="103518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80803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F8996-D05F-2A2D-9E7F-D91BB056D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27517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864580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" t="-9379" r="31" b="-937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0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4676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227D999-7108-CE79-68CE-AEEB56FD5D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34001" y="0"/>
            <a:ext cx="6870728" cy="580171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8159375"/>
              <a:gd name="connsiteY0" fmla="*/ 6858000 h 6877490"/>
              <a:gd name="connsiteX1" fmla="*/ 1689786 w 8159375"/>
              <a:gd name="connsiteY1" fmla="*/ 0 h 6877490"/>
              <a:gd name="connsiteX2" fmla="*/ 8159374 w 8159375"/>
              <a:gd name="connsiteY2" fmla="*/ 12481 h 6877490"/>
              <a:gd name="connsiteX3" fmla="*/ 6923109 w 8159375"/>
              <a:gd name="connsiteY3" fmla="*/ 6877490 h 6877490"/>
              <a:gd name="connsiteX4" fmla="*/ 0 w 8159375"/>
              <a:gd name="connsiteY4" fmla="*/ 6858000 h 6877490"/>
              <a:gd name="connsiteX0" fmla="*/ 0 w 8159512"/>
              <a:gd name="connsiteY0" fmla="*/ 6858000 h 6889971"/>
              <a:gd name="connsiteX1" fmla="*/ 1689786 w 8159512"/>
              <a:gd name="connsiteY1" fmla="*/ 0 h 6889971"/>
              <a:gd name="connsiteX2" fmla="*/ 8159374 w 8159512"/>
              <a:gd name="connsiteY2" fmla="*/ 12481 h 6889971"/>
              <a:gd name="connsiteX3" fmla="*/ 8146328 w 8159512"/>
              <a:gd name="connsiteY3" fmla="*/ 6889971 h 6889971"/>
              <a:gd name="connsiteX4" fmla="*/ 0 w 8159512"/>
              <a:gd name="connsiteY4" fmla="*/ 6858000 h 688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9512" h="6889971">
                <a:moveTo>
                  <a:pt x="0" y="6858000"/>
                </a:moveTo>
                <a:lnTo>
                  <a:pt x="1689786" y="0"/>
                </a:lnTo>
                <a:lnTo>
                  <a:pt x="8159374" y="12481"/>
                </a:lnTo>
                <a:cubicBezTo>
                  <a:pt x="8161188" y="2294852"/>
                  <a:pt x="8144514" y="4607600"/>
                  <a:pt x="8146328" y="6889971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03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1 -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4B9CFA-BF0F-0ED5-F14D-6A9B59C3B01D}"/>
              </a:ext>
            </a:extLst>
          </p:cNvPr>
          <p:cNvSpPr/>
          <p:nvPr userDrawn="1"/>
        </p:nvSpPr>
        <p:spPr>
          <a:xfrm>
            <a:off x="0" y="0"/>
            <a:ext cx="5910136" cy="6867144"/>
          </a:xfrm>
          <a:custGeom>
            <a:avLst/>
            <a:gdLst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5910136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4196950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136" h="6858000">
                <a:moveTo>
                  <a:pt x="0" y="0"/>
                </a:moveTo>
                <a:lnTo>
                  <a:pt x="5910136" y="0"/>
                </a:lnTo>
                <a:lnTo>
                  <a:pt x="4196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19052"/>
            <a:ext cx="4346576" cy="1185948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3200"/>
            </a:lvl1pPr>
          </a:lstStyle>
          <a:p>
            <a:pPr lvl="0"/>
            <a:r>
              <a:rPr lang="en-US" dirty="0"/>
              <a:t>32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259388" cy="44989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429000"/>
          </a:xfrm>
        </p:spPr>
        <p:txBody>
          <a:bodyPr lIns="0">
            <a:normAutofit/>
          </a:bodyPr>
          <a:lstStyle>
            <a:lvl1pPr marL="0" indent="0">
              <a:buNone/>
              <a:defRPr sz="1800" b="1" i="0" spc="3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A7FB1-0771-00E7-AEC3-0A6459A7D3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39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431760"/>
            <a:ext cx="11358222" cy="4054640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0232F57-2B5D-A9FF-4B87-CF03DAD7C8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6E072F-CC82-FC4B-293B-5372791CA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1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CF81-7CF0-AB2E-A1EF-E1AA2411CD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699F172-AF85-5ED0-794D-FF9E1FF1E0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4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8902E2E-92DA-B47B-658F-130B90F460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1F90245-0B77-1557-A17C-C10693D5AD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61A70-92A5-C9D3-4C92-8317ECEF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33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A05CA3-9048-BA27-48B2-40C31E43C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DAAC7D50-DA2D-54DC-DB4F-B04B9A034D78}"/>
              </a:ext>
            </a:extLst>
          </p:cNvPr>
          <p:cNvSpPr>
            <a:spLocks/>
          </p:cNvSpPr>
          <p:nvPr userDrawn="1"/>
        </p:nvSpPr>
        <p:spPr>
          <a:xfrm rot="10800000">
            <a:off x="6713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19332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519332 w 4723407"/>
              <a:gd name="connsiteY4" fmla="*/ 0 h 6868323"/>
              <a:gd name="connsiteX0" fmla="*/ 1529855 w 4723407"/>
              <a:gd name="connsiteY0" fmla="*/ 187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29855 w 4723407"/>
              <a:gd name="connsiteY4" fmla="*/ 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29855" y="187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29855" y="18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B25DE-528C-F33F-8660-6392E9EA09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EA00-813D-6DC8-560E-F4C4BF1FE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48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Gold and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76D6B-A77B-77BA-975B-4F5B2CD75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0723F5EA-8B91-B44D-6E0A-19A5C53DB205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2AB5-D2ED-33D6-4898-AC044A5C7C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3904CF-B86A-405C-937E-BA81B6A07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68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24465C97-9CDE-B977-1A90-E3BBEA1D1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22">
            <a:extLst>
              <a:ext uri="{FF2B5EF4-FFF2-40B4-BE49-F238E27FC236}">
                <a16:creationId xmlns:a16="http://schemas.microsoft.com/office/drawing/2014/main" id="{6BCAF467-9104-1514-AD83-A840A8A04148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3CB36D-A7B3-DF3F-F901-9EAEFEA93C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CD19-F474-F896-7C09-235E434B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342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FBCFA9-259C-C8DD-755B-7122B8D583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0800000" flipH="1" flipV="1">
            <a:off x="6541600" y="-10274"/>
            <a:ext cx="5650400" cy="6878548"/>
          </a:xfrm>
          <a:custGeom>
            <a:avLst/>
            <a:gdLst>
              <a:gd name="connsiteX0" fmla="*/ 0 w 5599767"/>
              <a:gd name="connsiteY0" fmla="*/ 0 h 6878548"/>
              <a:gd name="connsiteX1" fmla="*/ 5599767 w 5599767"/>
              <a:gd name="connsiteY1" fmla="*/ 0 h 6878548"/>
              <a:gd name="connsiteX2" fmla="*/ 5599767 w 5599767"/>
              <a:gd name="connsiteY2" fmla="*/ 6878548 h 6878548"/>
              <a:gd name="connsiteX3" fmla="*/ 0 w 5599767"/>
              <a:gd name="connsiteY3" fmla="*/ 6878548 h 6878548"/>
              <a:gd name="connsiteX4" fmla="*/ 0 w 5599767"/>
              <a:gd name="connsiteY4" fmla="*/ 0 h 6878548"/>
              <a:gd name="connsiteX0" fmla="*/ 0 w 5599767"/>
              <a:gd name="connsiteY0" fmla="*/ 0 h 6899569"/>
              <a:gd name="connsiteX1" fmla="*/ 5599767 w 5599767"/>
              <a:gd name="connsiteY1" fmla="*/ 0 h 6899569"/>
              <a:gd name="connsiteX2" fmla="*/ 5599767 w 5599767"/>
              <a:gd name="connsiteY2" fmla="*/ 6878548 h 6899569"/>
              <a:gd name="connsiteX3" fmla="*/ 1723697 w 5599767"/>
              <a:gd name="connsiteY3" fmla="*/ 6899569 h 6899569"/>
              <a:gd name="connsiteX4" fmla="*/ 0 w 5599767"/>
              <a:gd name="connsiteY4" fmla="*/ 0 h 6899569"/>
              <a:gd name="connsiteX0" fmla="*/ 50019 w 3876070"/>
              <a:gd name="connsiteY0" fmla="*/ 11017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0019 w 3876070"/>
              <a:gd name="connsiteY4" fmla="*/ 11017 h 6899569"/>
              <a:gd name="connsiteX0" fmla="*/ 16969 w 3876070"/>
              <a:gd name="connsiteY0" fmla="*/ 33051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16969 w 3876070"/>
              <a:gd name="connsiteY4" fmla="*/ 33051 h 6899569"/>
              <a:gd name="connsiteX0" fmla="*/ 5952 w 3876070"/>
              <a:gd name="connsiteY0" fmla="*/ 22034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952 w 3876070"/>
              <a:gd name="connsiteY4" fmla="*/ 22034 h 6899569"/>
              <a:gd name="connsiteX0" fmla="*/ 1757634 w 5627752"/>
              <a:gd name="connsiteY0" fmla="*/ 22034 h 6878548"/>
              <a:gd name="connsiteX1" fmla="*/ 5627752 w 5627752"/>
              <a:gd name="connsiteY1" fmla="*/ 0 h 6878548"/>
              <a:gd name="connsiteX2" fmla="*/ 5627752 w 5627752"/>
              <a:gd name="connsiteY2" fmla="*/ 6878548 h 6878548"/>
              <a:gd name="connsiteX3" fmla="*/ 0 w 5627752"/>
              <a:gd name="connsiteY3" fmla="*/ 6877536 h 6878548"/>
              <a:gd name="connsiteX4" fmla="*/ 1757634 w 5627752"/>
              <a:gd name="connsiteY4" fmla="*/ 22034 h 6878548"/>
              <a:gd name="connsiteX0" fmla="*/ 1758243 w 5628361"/>
              <a:gd name="connsiteY0" fmla="*/ 22034 h 6878548"/>
              <a:gd name="connsiteX1" fmla="*/ 5628361 w 5628361"/>
              <a:gd name="connsiteY1" fmla="*/ 0 h 6878548"/>
              <a:gd name="connsiteX2" fmla="*/ 5628361 w 5628361"/>
              <a:gd name="connsiteY2" fmla="*/ 6878548 h 6878548"/>
              <a:gd name="connsiteX3" fmla="*/ 609 w 5628361"/>
              <a:gd name="connsiteY3" fmla="*/ 6877536 h 6878548"/>
              <a:gd name="connsiteX4" fmla="*/ 1758243 w 5628361"/>
              <a:gd name="connsiteY4" fmla="*/ 22034 h 6878548"/>
              <a:gd name="connsiteX0" fmla="*/ 1758254 w 5628372"/>
              <a:gd name="connsiteY0" fmla="*/ 22034 h 6878548"/>
              <a:gd name="connsiteX1" fmla="*/ 5628372 w 5628372"/>
              <a:gd name="connsiteY1" fmla="*/ 0 h 6878548"/>
              <a:gd name="connsiteX2" fmla="*/ 5628372 w 5628372"/>
              <a:gd name="connsiteY2" fmla="*/ 6878548 h 6878548"/>
              <a:gd name="connsiteX3" fmla="*/ 620 w 5628372"/>
              <a:gd name="connsiteY3" fmla="*/ 6877536 h 6878548"/>
              <a:gd name="connsiteX4" fmla="*/ 1758254 w 5628372"/>
              <a:gd name="connsiteY4" fmla="*/ 22034 h 6878548"/>
              <a:gd name="connsiteX0" fmla="*/ 1747241 w 5628376"/>
              <a:gd name="connsiteY0" fmla="*/ 11017 h 6878548"/>
              <a:gd name="connsiteX1" fmla="*/ 5628376 w 5628376"/>
              <a:gd name="connsiteY1" fmla="*/ 0 h 6878548"/>
              <a:gd name="connsiteX2" fmla="*/ 5628376 w 5628376"/>
              <a:gd name="connsiteY2" fmla="*/ 6878548 h 6878548"/>
              <a:gd name="connsiteX3" fmla="*/ 624 w 5628376"/>
              <a:gd name="connsiteY3" fmla="*/ 6877536 h 6878548"/>
              <a:gd name="connsiteX4" fmla="*/ 1747241 w 5628376"/>
              <a:gd name="connsiteY4" fmla="*/ 11017 h 6878548"/>
              <a:gd name="connsiteX0" fmla="*/ 1769267 w 5650402"/>
              <a:gd name="connsiteY0" fmla="*/ 11017 h 6878548"/>
              <a:gd name="connsiteX1" fmla="*/ 5650402 w 5650402"/>
              <a:gd name="connsiteY1" fmla="*/ 0 h 6878548"/>
              <a:gd name="connsiteX2" fmla="*/ 5650402 w 5650402"/>
              <a:gd name="connsiteY2" fmla="*/ 6878548 h 6878548"/>
              <a:gd name="connsiteX3" fmla="*/ 616 w 5650402"/>
              <a:gd name="connsiteY3" fmla="*/ 6877536 h 6878548"/>
              <a:gd name="connsiteX4" fmla="*/ 1769267 w 5650402"/>
              <a:gd name="connsiteY4" fmla="*/ 11017 h 6878548"/>
              <a:gd name="connsiteX0" fmla="*/ 1780282 w 5650400"/>
              <a:gd name="connsiteY0" fmla="*/ 1 h 6878548"/>
              <a:gd name="connsiteX1" fmla="*/ 5650400 w 5650400"/>
              <a:gd name="connsiteY1" fmla="*/ 0 h 6878548"/>
              <a:gd name="connsiteX2" fmla="*/ 5650400 w 5650400"/>
              <a:gd name="connsiteY2" fmla="*/ 6878548 h 6878548"/>
              <a:gd name="connsiteX3" fmla="*/ 614 w 5650400"/>
              <a:gd name="connsiteY3" fmla="*/ 6877536 h 6878548"/>
              <a:gd name="connsiteX4" fmla="*/ 1780282 w 5650400"/>
              <a:gd name="connsiteY4" fmla="*/ 1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0400" h="6878548">
                <a:moveTo>
                  <a:pt x="1780282" y="1"/>
                </a:moveTo>
                <a:lnTo>
                  <a:pt x="5650400" y="0"/>
                </a:lnTo>
                <a:lnTo>
                  <a:pt x="5650400" y="6878548"/>
                </a:lnTo>
                <a:lnTo>
                  <a:pt x="614" y="6877536"/>
                </a:lnTo>
                <a:cubicBezTo>
                  <a:pt x="-37798" y="6902239"/>
                  <a:pt x="1741575" y="-2668"/>
                  <a:pt x="1780282" y="1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" b="15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3008" y="1866900"/>
            <a:ext cx="4346576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A good way to highlight a pull quote along side someone’s picture.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03009" y="4115680"/>
            <a:ext cx="4346575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838200" y="1447800"/>
            <a:ext cx="5276193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3603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none" lIns="0" tIns="365760" rIns="0" bIns="0" rtlCol="0" anchor="ctr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5636550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61088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08" y="1866900"/>
            <a:ext cx="7515550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Full screen pull quote option for when you have a little more text and don’t need to include a picture.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31709" y="4115680"/>
            <a:ext cx="7515548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1866900" y="1447800"/>
            <a:ext cx="8420100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13890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9847258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13283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39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24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05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37DC3-74FC-4F9A-7A32-EAB78A99E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19F97-9960-B07D-C6D7-37D5AA410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ABB7B-A377-3678-274E-E6FD336C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CB9D1-B775-FD19-C334-6DE816B7F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3439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A439E-0CCC-4E5A-5145-A82764B8364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0CDB349-7967-3104-713C-9932F0E727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88424-8447-A111-D043-AC0D110EB0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CA66110-2274-BE62-B3E2-599981655D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8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125D7-87A7-6506-F43A-208ED8A6F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24D66BF-6D25-1CD4-2E3B-323224A3C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1508E-57B0-1B3E-CFAB-9534333390C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3B556A0-4F22-267A-4F1C-20A5E257C2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- Teal_Custom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                           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8920B-4A72-CB98-399A-723B3F07D2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2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421963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723900"/>
            <a:ext cx="11795138" cy="917575"/>
          </a:xfrm>
          <a:custGeom>
            <a:avLst/>
            <a:gdLst>
              <a:gd name="connsiteX0" fmla="*/ 0 w 11755677"/>
              <a:gd name="connsiteY0" fmla="*/ 914400 h 914400"/>
              <a:gd name="connsiteX1" fmla="*/ 228600 w 11755677"/>
              <a:gd name="connsiteY1" fmla="*/ 0 h 914400"/>
              <a:gd name="connsiteX2" fmla="*/ 11755677 w 11755677"/>
              <a:gd name="connsiteY2" fmla="*/ 0 h 914400"/>
              <a:gd name="connsiteX3" fmla="*/ 11527077 w 11755677"/>
              <a:gd name="connsiteY3" fmla="*/ 914400 h 914400"/>
              <a:gd name="connsiteX4" fmla="*/ 0 w 11755677"/>
              <a:gd name="connsiteY4" fmla="*/ 914400 h 914400"/>
              <a:gd name="connsiteX0" fmla="*/ 0 w 11755677"/>
              <a:gd name="connsiteY0" fmla="*/ 914400 h 925286"/>
              <a:gd name="connsiteX1" fmla="*/ 228600 w 11755677"/>
              <a:gd name="connsiteY1" fmla="*/ 0 h 925286"/>
              <a:gd name="connsiteX2" fmla="*/ 11755677 w 11755677"/>
              <a:gd name="connsiteY2" fmla="*/ 0 h 925286"/>
              <a:gd name="connsiteX3" fmla="*/ 11723020 w 11755677"/>
              <a:gd name="connsiteY3" fmla="*/ 925286 h 925286"/>
              <a:gd name="connsiteX4" fmla="*/ 0 w 11755677"/>
              <a:gd name="connsiteY4" fmla="*/ 914400 h 925286"/>
              <a:gd name="connsiteX0" fmla="*/ 0 w 11723020"/>
              <a:gd name="connsiteY0" fmla="*/ 914400 h 925286"/>
              <a:gd name="connsiteX1" fmla="*/ 228600 w 11723020"/>
              <a:gd name="connsiteY1" fmla="*/ 0 h 925286"/>
              <a:gd name="connsiteX2" fmla="*/ 11723020 w 11723020"/>
              <a:gd name="connsiteY2" fmla="*/ 10886 h 925286"/>
              <a:gd name="connsiteX3" fmla="*/ 11723020 w 11723020"/>
              <a:gd name="connsiteY3" fmla="*/ 925286 h 925286"/>
              <a:gd name="connsiteX4" fmla="*/ 0 w 11723020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21772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10887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14400"/>
              <a:gd name="connsiteX1" fmla="*/ 228600 w 11777448"/>
              <a:gd name="connsiteY1" fmla="*/ 0 h 914400"/>
              <a:gd name="connsiteX2" fmla="*/ 11777448 w 11777448"/>
              <a:gd name="connsiteY2" fmla="*/ 10887 h 914400"/>
              <a:gd name="connsiteX3" fmla="*/ 11766563 w 11777448"/>
              <a:gd name="connsiteY3" fmla="*/ 914400 h 914400"/>
              <a:gd name="connsiteX4" fmla="*/ 0 w 11777448"/>
              <a:gd name="connsiteY4" fmla="*/ 914400 h 914400"/>
              <a:gd name="connsiteX0" fmla="*/ 0 w 11793323"/>
              <a:gd name="connsiteY0" fmla="*/ 914400 h 914400"/>
              <a:gd name="connsiteX1" fmla="*/ 228600 w 11793323"/>
              <a:gd name="connsiteY1" fmla="*/ 0 h 914400"/>
              <a:gd name="connsiteX2" fmla="*/ 11793323 w 11793323"/>
              <a:gd name="connsiteY2" fmla="*/ 7712 h 914400"/>
              <a:gd name="connsiteX3" fmla="*/ 11766563 w 11793323"/>
              <a:gd name="connsiteY3" fmla="*/ 914400 h 914400"/>
              <a:gd name="connsiteX4" fmla="*/ 0 w 11793323"/>
              <a:gd name="connsiteY4" fmla="*/ 914400 h 914400"/>
              <a:gd name="connsiteX0" fmla="*/ 0 w 11798313"/>
              <a:gd name="connsiteY0" fmla="*/ 914400 h 914400"/>
              <a:gd name="connsiteX1" fmla="*/ 228600 w 11798313"/>
              <a:gd name="connsiteY1" fmla="*/ 0 h 914400"/>
              <a:gd name="connsiteX2" fmla="*/ 11793323 w 11798313"/>
              <a:gd name="connsiteY2" fmla="*/ 7712 h 914400"/>
              <a:gd name="connsiteX3" fmla="*/ 11798313 w 11798313"/>
              <a:gd name="connsiteY3" fmla="*/ 914400 h 914400"/>
              <a:gd name="connsiteX4" fmla="*/ 0 w 11798313"/>
              <a:gd name="connsiteY4" fmla="*/ 914400 h 914400"/>
              <a:gd name="connsiteX0" fmla="*/ 0 w 11795138"/>
              <a:gd name="connsiteY0" fmla="*/ 914400 h 917575"/>
              <a:gd name="connsiteX1" fmla="*/ 228600 w 11795138"/>
              <a:gd name="connsiteY1" fmla="*/ 0 h 917575"/>
              <a:gd name="connsiteX2" fmla="*/ 11793323 w 11795138"/>
              <a:gd name="connsiteY2" fmla="*/ 7712 h 917575"/>
              <a:gd name="connsiteX3" fmla="*/ 11795138 w 11795138"/>
              <a:gd name="connsiteY3" fmla="*/ 917575 h 917575"/>
              <a:gd name="connsiteX4" fmla="*/ 0 w 11795138"/>
              <a:gd name="connsiteY4" fmla="*/ 91440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5138" h="917575">
                <a:moveTo>
                  <a:pt x="0" y="914400"/>
                </a:moveTo>
                <a:lnTo>
                  <a:pt x="228600" y="0"/>
                </a:lnTo>
                <a:lnTo>
                  <a:pt x="11793323" y="7712"/>
                </a:lnTo>
                <a:cubicBezTo>
                  <a:pt x="11794986" y="309941"/>
                  <a:pt x="11793475" y="615346"/>
                  <a:pt x="11795138" y="917575"/>
                </a:cubicBezTo>
                <a:lnTo>
                  <a:pt x="0" y="9144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457200" tIns="45720" rIns="91440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57400"/>
            <a:ext cx="105156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1355F5F-3748-DDF0-ED2B-BFBF34187F61}"/>
              </a:ext>
            </a:extLst>
          </p:cNvPr>
          <p:cNvSpPr txBox="1">
            <a:spLocks/>
          </p:cNvSpPr>
          <p:nvPr userDrawn="1"/>
        </p:nvSpPr>
        <p:spPr>
          <a:xfrm>
            <a:off x="11430000" y="6090376"/>
            <a:ext cx="204591" cy="41060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22D2E-292B-5448-07AB-45DA96660082}"/>
              </a:ext>
            </a:extLst>
          </p:cNvPr>
          <p:cNvSpPr/>
          <p:nvPr userDrawn="1"/>
        </p:nvSpPr>
        <p:spPr>
          <a:xfrm>
            <a:off x="0" y="5803392"/>
            <a:ext cx="1219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630" y="6090376"/>
            <a:ext cx="775570" cy="457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D00E2DA-285D-4EDD-AF8E-95DDE287B050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108192"/>
            <a:ext cx="1496291" cy="457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096000"/>
            <a:ext cx="4114800" cy="45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Budget &amp; Fiscal Planning</a:t>
            </a:r>
          </a:p>
        </p:txBody>
      </p:sp>
    </p:spTree>
    <p:extLst>
      <p:ext uri="{BB962C8B-B14F-4D97-AF65-F5344CB8AC3E}">
        <p14:creationId xmlns:p14="http://schemas.microsoft.com/office/powerpoint/2010/main" val="197253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3" r:id="rId16"/>
    <p:sldLayoutId id="2147483734" r:id="rId17"/>
    <p:sldLayoutId id="2147483735" r:id="rId18"/>
    <p:sldLayoutId id="2147483762" r:id="rId19"/>
    <p:sldLayoutId id="2147483763" r:id="rId20"/>
    <p:sldLayoutId id="2147483765" r:id="rId21"/>
    <p:sldLayoutId id="2147483766" r:id="rId22"/>
    <p:sldLayoutId id="2147483738" r:id="rId23"/>
    <p:sldLayoutId id="2147483736" r:id="rId24"/>
    <p:sldLayoutId id="2147483737" r:id="rId25"/>
    <p:sldLayoutId id="2147483761" r:id="rId26"/>
    <p:sldLayoutId id="2147483739" r:id="rId27"/>
    <p:sldLayoutId id="2147483740" r:id="rId28"/>
    <p:sldLayoutId id="2147483741" r:id="rId29"/>
    <p:sldLayoutId id="2147483742" r:id="rId30"/>
    <p:sldLayoutId id="2147483764" r:id="rId31"/>
    <p:sldLayoutId id="2147483743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5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6" r:id="rId44"/>
    <p:sldLayoutId id="2147483757" r:id="rId45"/>
    <p:sldLayoutId id="2147483758" r:id="rId46"/>
    <p:sldLayoutId id="2147483759" r:id="rId47"/>
    <p:sldLayoutId id="2147483760" r:id="rId48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0" i="1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95275" indent="-1651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1pPr>
      <a:lvl2pPr marL="458788" indent="-1857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3pPr>
      <a:lvl4pPr marL="8080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4pPr>
      <a:lvl5pPr marL="982663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orient="horz" pos="3456" userDrawn="1">
          <p15:clr>
            <a:srgbClr val="F26B43"/>
          </p15:clr>
        </p15:guide>
        <p15:guide id="6" pos="528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3840" userDrawn="1">
          <p15:clr>
            <a:srgbClr val="F26B43"/>
          </p15:clr>
        </p15:guide>
        <p15:guide id="10" orient="horz" pos="456" userDrawn="1">
          <p15:clr>
            <a:srgbClr val="F26B43"/>
          </p15:clr>
        </p15:guide>
        <p15:guide id="11" orient="horz" pos="1032" userDrawn="1">
          <p15:clr>
            <a:srgbClr val="F26B43"/>
          </p15:clr>
        </p15:guide>
        <p15:guide id="12" pos="1416" userDrawn="1">
          <p15:clr>
            <a:srgbClr val="F26B43"/>
          </p15:clr>
        </p15:guide>
        <p15:guide id="13" pos="11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03A01-EEE2-9A22-A66F-3B67F2D88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2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Jennifer.stpeter@ucdenver.edu" TargetMode="External"/><Relationship Id="rId2" Type="http://schemas.openxmlformats.org/officeDocument/2006/relationships/hyperlink" Target="mailto:ann.sherman@ucdenver.edu" TargetMode="Externa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ucdenver.edu/offices/budget/budget-process/2024-budget-model-revision-process" TargetMode="Externa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8E087590-808E-DE18-A337-15B855B138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u="sng" dirty="0"/>
              <a:t>Topic 2</a:t>
            </a:r>
            <a:r>
              <a:rPr lang="en-US" i="1" dirty="0"/>
              <a:t>: Success Criteria, Guiding Principles, and Different Models</a:t>
            </a:r>
          </a:p>
          <a:p>
            <a:r>
              <a:rPr lang="en-US" dirty="0"/>
              <a:t>Oct. 28-Nov. 8, 2024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EE42E7-AB49-63AB-AF6F-A3E7DD6979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97842" y="1638300"/>
            <a:ext cx="9493930" cy="1796597"/>
          </a:xfrm>
        </p:spPr>
        <p:txBody>
          <a:bodyPr>
            <a:normAutofit/>
          </a:bodyPr>
          <a:lstStyle/>
          <a:p>
            <a:r>
              <a:rPr lang="en-US" sz="4000" dirty="0"/>
              <a:t>BUDGET ALLOCATION REVIEW LEARNING SESSION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75B727-D220-A044-1281-B34BC8A5950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16A87-7055-AE8F-49F6-F3E8CA5FB47B}"/>
              </a:ext>
            </a:extLst>
          </p:cNvPr>
          <p:cNvSpPr txBox="1"/>
          <p:nvPr/>
        </p:nvSpPr>
        <p:spPr>
          <a:xfrm>
            <a:off x="4876800" y="5781894"/>
            <a:ext cx="73149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 Neue Light" panose="02000403000000020004"/>
              </a:rPr>
              <a:t>Ann M. Sherman, Executive Vice Chancellor Finance &amp; Administration</a:t>
            </a:r>
          </a:p>
          <a:p>
            <a:endParaRPr lang="en-US" sz="600" dirty="0">
              <a:latin typeface="Helvetica Neue Light" panose="02000403000000020004"/>
            </a:endParaRPr>
          </a:p>
          <a:p>
            <a:r>
              <a:rPr lang="en-US" sz="1800" dirty="0">
                <a:latin typeface="Helvetica Neue Light" panose="02000403000000020004"/>
              </a:rPr>
              <a:t>Jen St. Peter, AVC Budget &amp; Fiscal Planning</a:t>
            </a:r>
          </a:p>
        </p:txBody>
      </p:sp>
    </p:spTree>
    <p:extLst>
      <p:ext uri="{BB962C8B-B14F-4D97-AF65-F5344CB8AC3E}">
        <p14:creationId xmlns:p14="http://schemas.microsoft.com/office/powerpoint/2010/main" val="811091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4B2C8-D591-7566-5940-401703C57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AE0D9E8-6AF1-6428-BA5A-670E8FFDDE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5234443"/>
              </p:ext>
            </p:extLst>
          </p:nvPr>
        </p:nvGraphicFramePr>
        <p:xfrm>
          <a:off x="838200" y="2252286"/>
          <a:ext cx="10515600" cy="32241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418622773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56258889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85139461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68134254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428598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272546591"/>
                    </a:ext>
                  </a:extLst>
                </a:gridCol>
              </a:tblGrid>
              <a:tr h="211354"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Helvetica Neue Light" panose="02000403000000020004"/>
                        </a:rPr>
                        <a:t>COMMON HIGHER EDUCATION BUDGET MODELS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195177"/>
                  </a:ext>
                </a:extLst>
              </a:tr>
              <a:tr h="35930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Centralized Budgeting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Incremental Budgeting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Zero-Based Budgeting (ZBB)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Performance-Based Budgeting (PBB)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Activity-Based Budgeting (ABB)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Incentive-Based Budgeting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623051"/>
                  </a:ext>
                </a:extLst>
              </a:tr>
              <a:tr h="2401143">
                <a:tc>
                  <a:txBody>
                    <a:bodyPr/>
                    <a:lstStyle/>
                    <a:p>
                      <a:pPr algn="l"/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Concentrates decision-making authority with upper-level administrators. </a:t>
                      </a:r>
                      <a:endParaRPr lang="en-US" sz="14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Allocations for the upcoming year are based on the previous year’s figures.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Zero-based budgeting wipes out the previous year’s budget and restart the new fiscal year from zero</a:t>
                      </a:r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Helvetica Neue Light" panose="02000403000000020004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Performance-based budgeting is used to award funds based on performance (output).</a:t>
                      </a:r>
                      <a:endParaRPr lang="en-US" sz="14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Activity-based budgeting allocates resources to institutional activities based on a specified number of investments in each unit (inputs).</a:t>
                      </a:r>
                      <a:endParaRPr lang="en-US" sz="14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Incentive-based budget models allocate revenues to academic units (e.g. tuition of its enrolled students) and is responsible for its own expenses (direct and indirect).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478162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25C47377-3E7A-F8DA-496F-5DFFEB23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MODELS IN HIGHER EDUCATION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8DBC1C-D883-9F66-BDAA-4C33FAFE9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6BC2A-873C-4E09-1BD1-9B3244F90B90}"/>
              </a:ext>
            </a:extLst>
          </p:cNvPr>
          <p:cNvSpPr txBox="1"/>
          <p:nvPr/>
        </p:nvSpPr>
        <p:spPr>
          <a:xfrm>
            <a:off x="2133600" y="620896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*Shading indicates CU Denver’s current budget model type</a:t>
            </a:r>
          </a:p>
        </p:txBody>
      </p:sp>
    </p:spTree>
    <p:extLst>
      <p:ext uri="{BB962C8B-B14F-4D97-AF65-F5344CB8AC3E}">
        <p14:creationId xmlns:p14="http://schemas.microsoft.com/office/powerpoint/2010/main" val="1664754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017FF-F04D-790E-19B2-0BA962779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8A48EE-34CF-7FA6-C1F3-A2645DA8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INCENTIVE-BASED BUDGET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77829-2330-AF9C-0023-20768B52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BC1C8-ADBA-87B8-35B7-5B6EF5D45CF3}"/>
              </a:ext>
            </a:extLst>
          </p:cNvPr>
          <p:cNvSpPr txBox="1"/>
          <p:nvPr/>
        </p:nvSpPr>
        <p:spPr>
          <a:xfrm>
            <a:off x="2133600" y="620896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*Shading indicates CU Denver’s current budget model type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614C967-AD27-4B42-2FB7-03E124D5CE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172603"/>
              </p:ext>
            </p:extLst>
          </p:nvPr>
        </p:nvGraphicFramePr>
        <p:xfrm>
          <a:off x="1185660" y="1614966"/>
          <a:ext cx="10320540" cy="3006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E974ECB-6DA3-1661-390E-FF41F7DA6EEB}"/>
              </a:ext>
            </a:extLst>
          </p:cNvPr>
          <p:cNvSpPr txBox="1"/>
          <p:nvPr/>
        </p:nvSpPr>
        <p:spPr>
          <a:xfrm>
            <a:off x="1981200" y="4621858"/>
            <a:ext cx="24384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Neue Light" panose="02000403000000020004"/>
              </a:rPr>
              <a:t>“Centralized”: </a:t>
            </a:r>
          </a:p>
          <a:p>
            <a:pPr algn="ctr"/>
            <a:r>
              <a:rPr lang="en-US" sz="1600" dirty="0">
                <a:latin typeface="Helvetica Neue Light" panose="02000403000000020004"/>
              </a:rPr>
              <a:t>Funding to support mission-related units and strategic initiatives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C866F-CEAC-B466-4418-79EA9D316343}"/>
              </a:ext>
            </a:extLst>
          </p:cNvPr>
          <p:cNvSpPr txBox="1"/>
          <p:nvPr/>
        </p:nvSpPr>
        <p:spPr>
          <a:xfrm>
            <a:off x="8345908" y="4621858"/>
            <a:ext cx="276572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dk1"/>
                </a:solidFill>
                <a:latin typeface="Helvetica Neue Light" panose="020004030000000200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“Decentralized”:</a:t>
            </a:r>
            <a:br>
              <a:rPr lang="en-US" dirty="0"/>
            </a:br>
            <a:r>
              <a:rPr lang="en-US" dirty="0"/>
              <a:t>Very little to no</a:t>
            </a:r>
            <a:r>
              <a:rPr lang="en-US" sz="1600" dirty="0">
                <a:latin typeface="Helvetica Neue Light" panose="02000403000000020004"/>
              </a:rPr>
              <a:t> funding to support mission-related units and strategic initiatives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278742-737F-F6D9-4738-178D418FD8D4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4419600" y="5160467"/>
            <a:ext cx="3926308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206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3F7D0-DD57-BABA-79BE-A20C03770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9BDC77-E65D-5249-8013-7CDA1B986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11427"/>
            <a:ext cx="4953000" cy="4490475"/>
          </a:xfrm>
        </p:spPr>
        <p:txBody>
          <a:bodyPr>
            <a:normAutofit/>
          </a:bodyPr>
          <a:lstStyle/>
          <a:p>
            <a:r>
              <a:rPr lang="en-US" dirty="0"/>
              <a:t>Each of these models would result in varying budget allocation changes over time based on what values they weight.</a:t>
            </a:r>
          </a:p>
          <a:p>
            <a:r>
              <a:rPr lang="en-US" dirty="0"/>
              <a:t>The work of the BARC and the CU Denver community is to identify the values and principles that are important to our success and align our budget model with these.​</a:t>
            </a:r>
          </a:p>
          <a:p>
            <a:r>
              <a:rPr lang="en-US" dirty="0"/>
              <a:t>Through this, we will align campus budget allocations with our mission and strategic plan.​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846834-7808-0AB0-AE5B-95A897EAD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IN BUDGET ALLOCATIONS UNDER DIFFERENT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6F1F9-81DA-2690-B67B-FCC23861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1DFE76C-0734-0710-3AB9-88754DFAA0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744182"/>
              </p:ext>
            </p:extLst>
          </p:nvPr>
        </p:nvGraphicFramePr>
        <p:xfrm>
          <a:off x="5715000" y="1752822"/>
          <a:ext cx="6093260" cy="4642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5381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RESULT FROM SESSION #3 HOMEWORK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Content Placeholder 21">
            <a:extLst>
              <a:ext uri="{FF2B5EF4-FFF2-40B4-BE49-F238E27FC236}">
                <a16:creationId xmlns:a16="http://schemas.microsoft.com/office/drawing/2014/main" id="{CE90D68D-113E-6EE0-C955-9788F265836B}"/>
              </a:ext>
            </a:extLst>
          </p:cNvPr>
          <p:cNvSpPr txBox="1">
            <a:spLocks/>
          </p:cNvSpPr>
          <p:nvPr/>
        </p:nvSpPr>
        <p:spPr>
          <a:xfrm>
            <a:off x="990600" y="2514600"/>
            <a:ext cx="7924800" cy="322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Helvetica Neue Light" panose="02000403000000020004"/>
            </a:endParaRPr>
          </a:p>
        </p:txBody>
      </p:sp>
      <p:graphicFrame>
        <p:nvGraphicFramePr>
          <p:cNvPr id="3" name="Content Placeholder 1">
            <a:extLst>
              <a:ext uri="{FF2B5EF4-FFF2-40B4-BE49-F238E27FC236}">
                <a16:creationId xmlns:a16="http://schemas.microsoft.com/office/drawing/2014/main" id="{6E7268DB-1AF2-9DAC-CC7C-3FADFE30F8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57400"/>
          <a:ext cx="5562600" cy="4032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hart 4" descr="Chart type: Clustered Column. Multiple values by 'AVERAGES'&#10;&#10;Description automatically generated">
            <a:extLst>
              <a:ext uri="{FF2B5EF4-FFF2-40B4-BE49-F238E27FC236}">
                <a16:creationId xmlns:a16="http://schemas.microsoft.com/office/drawing/2014/main" id="{9C1DC8F3-8E9B-4F95-A0F7-582F7EA439B0}"/>
              </a:ext>
            </a:extLst>
          </p:cNvPr>
          <p:cNvGraphicFramePr>
            <a:graphicFrameLocks/>
          </p:cNvGraphicFramePr>
          <p:nvPr/>
        </p:nvGraphicFramePr>
        <p:xfrm>
          <a:off x="6398491" y="1815089"/>
          <a:ext cx="5462588" cy="4661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911817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RESULT FROM SESSION #3 HOMEWORK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Content Placeholder 21">
            <a:extLst>
              <a:ext uri="{FF2B5EF4-FFF2-40B4-BE49-F238E27FC236}">
                <a16:creationId xmlns:a16="http://schemas.microsoft.com/office/drawing/2014/main" id="{CE90D68D-113E-6EE0-C955-9788F265836B}"/>
              </a:ext>
            </a:extLst>
          </p:cNvPr>
          <p:cNvSpPr txBox="1">
            <a:spLocks/>
          </p:cNvSpPr>
          <p:nvPr/>
        </p:nvSpPr>
        <p:spPr>
          <a:xfrm>
            <a:off x="990600" y="2514600"/>
            <a:ext cx="7924800" cy="322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Helvetica Neue Light" panose="02000403000000020004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ACD701D-BF54-312C-0B3B-D313CD8F6957}"/>
              </a:ext>
              <a:ext uri="{147F2762-F138-4A5C-976F-8EAC2B608ADB}">
                <a16:predDERef xmlns:a16="http://schemas.microsoft.com/office/drawing/2014/main" pred="{C84C335D-F743-7FE7-F3CF-9247A5969608}"/>
              </a:ext>
            </a:extLst>
          </p:cNvPr>
          <p:cNvGraphicFramePr>
            <a:graphicFrameLocks/>
          </p:cNvGraphicFramePr>
          <p:nvPr/>
        </p:nvGraphicFramePr>
        <p:xfrm>
          <a:off x="6304915" y="1975576"/>
          <a:ext cx="530352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84C335D-F743-7FE7-F3CF-9247A5969608}"/>
              </a:ext>
              <a:ext uri="{147F2762-F138-4A5C-976F-8EAC2B608ADB}">
                <a16:predDERef xmlns:a16="http://schemas.microsoft.com/office/drawing/2014/main" pred="{B1F6DFBD-7B1B-364F-B90F-323EEF5E032A}"/>
              </a:ext>
            </a:extLst>
          </p:cNvPr>
          <p:cNvGraphicFramePr>
            <a:graphicFrameLocks/>
          </p:cNvGraphicFramePr>
          <p:nvPr/>
        </p:nvGraphicFramePr>
        <p:xfrm>
          <a:off x="813262" y="1975576"/>
          <a:ext cx="530352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35886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POINTS IN AN INCENTIVE-BASED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82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C98D-6D9B-C19E-D9D4-B1B8543C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REVENUE ALLOCATIONS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45E-E700-8B5E-ABB0-DE26C58E9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4032976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Helvetica Neue Light" panose="02000403000000020004"/>
              </a:rPr>
              <a:t>What incentives should be created through revenue allocations?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Instruction, majors, research, outcomes/outputs?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Based on desired incentives, how should each type of unrestricted fund revenues be treated?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Tuition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Differential tuition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en-US" dirty="0">
                <a:latin typeface="Helvetica Neue Light" panose="02000403000000020004"/>
              </a:rPr>
              <a:t>State support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Indirect Cost Recovery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How should auxiliary revenues be treated?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Extended Studies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Sales &amp; Services of Educational Activities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41A96-C410-C131-5F94-39B4CCA45C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budget model:</a:t>
            </a:r>
          </a:p>
          <a:p>
            <a:pPr lvl="2"/>
            <a:r>
              <a:rPr lang="en-US" dirty="0"/>
              <a:t>Pools tuition revenue and allocates based on instruction and majors</a:t>
            </a:r>
          </a:p>
          <a:p>
            <a:pPr lvl="2"/>
            <a:r>
              <a:rPr lang="en-US" dirty="0"/>
              <a:t>Pools state support and allocates incrementally</a:t>
            </a:r>
          </a:p>
          <a:p>
            <a:pPr lvl="2"/>
            <a:r>
              <a:rPr lang="en-US" dirty="0"/>
              <a:t>Pools indirect cost recovery and allocates based on sponsored research expenditures</a:t>
            </a:r>
          </a:p>
          <a:p>
            <a:pPr lvl="2"/>
            <a:r>
              <a:rPr lang="en-US" dirty="0"/>
              <a:t>Directly allocates auxiliary revenues to the academic units, but this revenue has no impact on the unrestricted fund budget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B8E3E-AE90-E2F2-B3F1-D6672BB5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62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C98D-6D9B-C19E-D9D4-B1B8543C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INDIRECT COSTS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45E-E700-8B5E-ABB0-DE26C58E9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8100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How should campus-wide expenses be funded?  What level of influence do academic units have over their share of these expenses?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Through a set percentage?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Allocated in the model?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How should administrative and support units be funded?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Through a set percentage?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Allocated as expenses in the model?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Hybrid, with some costs off the top and others allocated?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If indirect costs are to be allocated, what variables should be used for each pool?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41A96-C410-C131-5F94-39B4CCA45C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Current budget model:</a:t>
            </a:r>
          </a:p>
          <a:p>
            <a:pPr lvl="2"/>
            <a:r>
              <a:rPr lang="en-US" dirty="0"/>
              <a:t>Allocates campus-wide expenses in the model</a:t>
            </a:r>
          </a:p>
          <a:p>
            <a:pPr lvl="2"/>
            <a:r>
              <a:rPr lang="en-US" dirty="0"/>
              <a:t>Allocates administrative and support unit expenses in the model</a:t>
            </a:r>
          </a:p>
          <a:p>
            <a:pPr lvl="2"/>
            <a:r>
              <a:rPr lang="en-US" dirty="0"/>
              <a:t>Has seven cost pools, each with its own variables to allocate the expenses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B8E3E-AE90-E2F2-B3F1-D6672BB5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44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C98D-6D9B-C19E-D9D4-B1B8543C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INDIRECT COSTS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45E-E700-8B5E-ABB0-DE26C58E9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75875"/>
            <a:ext cx="3200400" cy="4572000"/>
          </a:xfrm>
        </p:spPr>
        <p:txBody>
          <a:bodyPr>
            <a:normAutofit/>
          </a:bodyPr>
          <a:lstStyle/>
          <a:p>
            <a:pPr marL="342900" indent="-342900"/>
            <a:r>
              <a:rPr lang="en-US" dirty="0">
                <a:latin typeface="Helvetica Neue Light" panose="02000403000000020004"/>
              </a:rPr>
              <a:t>Taking central costs off at the front-end:</a:t>
            </a:r>
          </a:p>
          <a:p>
            <a:pPr marL="682625" lvl="2" indent="-342900"/>
            <a:r>
              <a:rPr lang="en-US" dirty="0">
                <a:latin typeface="Helvetica Neue Light" panose="02000403000000020004"/>
              </a:rPr>
              <a:t>Is simple</a:t>
            </a:r>
          </a:p>
          <a:p>
            <a:pPr marL="682625" lvl="2" indent="-342900"/>
            <a:r>
              <a:rPr lang="en-US" dirty="0">
                <a:latin typeface="Helvetica Neue Light" panose="02000403000000020004"/>
              </a:rPr>
              <a:t>Shares increases or decreases in revenue between academic and administrative units</a:t>
            </a:r>
          </a:p>
          <a:p>
            <a:pPr marL="682625" lvl="2" indent="-342900"/>
            <a:r>
              <a:rPr lang="en-US" dirty="0">
                <a:latin typeface="Helvetica Neue Light" panose="02000403000000020004"/>
              </a:rPr>
              <a:t>Can be seen as less transparent, prevents the calculation of a “unit margin”</a:t>
            </a:r>
          </a:p>
          <a:p>
            <a:pPr marL="342900" indent="-342900"/>
            <a:endParaRPr lang="en-US" dirty="0">
              <a:latin typeface="Helvetica Neue Light" panose="020004030000000200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B8E3E-AE90-E2F2-B3F1-D6672BB5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13B02-7EE7-A8C5-3E41-9C3FBF301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-600" b="44901"/>
          <a:stretch/>
        </p:blipFill>
        <p:spPr>
          <a:xfrm>
            <a:off x="4038600" y="2025248"/>
            <a:ext cx="7694957" cy="292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82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BD3D5-0101-DBC9-6A95-3102DE207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28A7F-232F-DDB5-FC75-39F4D20C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INDIRECT COSTS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65097-BDF3-2AD7-348A-BCA1E1B48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8"/>
            <a:ext cx="3200400" cy="4572000"/>
          </a:xfrm>
        </p:spPr>
        <p:txBody>
          <a:bodyPr>
            <a:noAutofit/>
          </a:bodyPr>
          <a:lstStyle/>
          <a:p>
            <a:pPr marL="342900" indent="-342900"/>
            <a:r>
              <a:rPr lang="en-US" dirty="0">
                <a:latin typeface="Helvetica Neue Light" panose="02000403000000020004"/>
              </a:rPr>
              <a:t>Allocating central costs “at the back-end” within the model:</a:t>
            </a:r>
          </a:p>
          <a:p>
            <a:pPr marL="682625" lvl="2" indent="-342900"/>
            <a:r>
              <a:rPr lang="en-US" dirty="0">
                <a:latin typeface="Helvetica Neue Light" panose="02000403000000020004"/>
              </a:rPr>
              <a:t>Adds complexity to the model</a:t>
            </a:r>
          </a:p>
          <a:p>
            <a:pPr marL="682625" lvl="2" indent="-342900"/>
            <a:r>
              <a:rPr lang="en-US" dirty="0">
                <a:latin typeface="Helvetica Neue Light" panose="02000403000000020004"/>
              </a:rPr>
              <a:t>Implies that academic units have control over their portion of central costs and can reduce consumption or otherwise change behavior to influence total spending</a:t>
            </a:r>
          </a:p>
          <a:p>
            <a:pPr marL="682625" lvl="2" indent="-342900"/>
            <a:r>
              <a:rPr lang="en-US" dirty="0">
                <a:latin typeface="Helvetica Neue Light" panose="02000403000000020004"/>
              </a:rPr>
              <a:t>Can be seen as more transparent</a:t>
            </a:r>
          </a:p>
          <a:p>
            <a:pPr marL="339725" lvl="2" indent="0">
              <a:buNone/>
            </a:pPr>
            <a:endParaRPr lang="en-US" dirty="0">
              <a:latin typeface="Helvetica Neue Light" panose="02000403000000020004"/>
            </a:endParaRPr>
          </a:p>
          <a:p>
            <a:pPr marL="342900" indent="-342900"/>
            <a:endParaRPr lang="en-US" dirty="0">
              <a:latin typeface="Helvetica Neue Light" panose="020004030000000200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DB4A4-7EEF-2890-10DA-528827F63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182D6-ADF9-7787-D1E6-F2740842C9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-600" b="90499"/>
          <a:stretch/>
        </p:blipFill>
        <p:spPr>
          <a:xfrm>
            <a:off x="4419600" y="1949507"/>
            <a:ext cx="7660667" cy="481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F5DA04-8418-3FBF-8B05-B21D20F988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533" r="-600" b="1"/>
          <a:stretch/>
        </p:blipFill>
        <p:spPr>
          <a:xfrm>
            <a:off x="4419600" y="2431403"/>
            <a:ext cx="7672923" cy="231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27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71B165-3B69-0850-A3F8-BB66FE54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TOPICS FOR TODAY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A1540-636C-38B4-881E-C07F08B9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D7D4B2-9BB8-9C9B-6A48-86747E68B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1. 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9EE6F9-A24B-323D-45EE-7304134E2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7652" y="2055674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BARC purpose &amp; progress to-date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4B16F1-9CB7-BB79-3539-197C50324B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12" y="25908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2.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746BEC-C7AA-E370-9E79-64615C4DB1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7649" y="2587348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Budget model principles and success criteria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46CD17-3A5A-315D-841C-B5690A471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653" y="31242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3.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C74FE2-65FD-25D2-C749-679AE27456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47649" y="3093432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Types of budget models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F7ABA9-8AD6-F8A8-EA79-C5C86D9E40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653" y="36576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4.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330B93-EF59-2A71-829F-2549199337B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47652" y="3628558"/>
            <a:ext cx="8686948" cy="482790"/>
          </a:xfrm>
        </p:spPr>
        <p:txBody>
          <a:bodyPr>
            <a:noAutofit/>
          </a:bodyPr>
          <a:lstStyle/>
          <a:p>
            <a:r>
              <a:rPr lang="en-US" sz="2800" dirty="0"/>
              <a:t>BARC decision points</a:t>
            </a:r>
          </a:p>
        </p:txBody>
      </p:sp>
    </p:spTree>
    <p:extLst>
      <p:ext uri="{BB962C8B-B14F-4D97-AF65-F5344CB8AC3E}">
        <p14:creationId xmlns:p14="http://schemas.microsoft.com/office/powerpoint/2010/main" val="2874179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563D-8661-ED03-6433-19F0EE94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UNIVERSITY REVENUES (MISSION ENHANCEMENT FUND)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8A5C-B368-D09E-4468-1DD3B082A5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How should funds for units not able to cover their direct expenses be created?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How should funds for strategic initiatives be created?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Should select revenue(s) be retained or should a formula help create this?</a:t>
            </a:r>
          </a:p>
          <a:p>
            <a:pPr marL="342900" lvl="0" indent="-342900" algn="l" defTabSz="914400" rtl="0" eaLnBrk="1" latinLnBrk="0" hangingPunct="1">
              <a:buFont typeface="+mj-lt"/>
              <a:buAutoNum type="arabicPeriod"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If select revenues are retained, which ones should be considered?</a:t>
            </a:r>
          </a:p>
          <a:p>
            <a:pPr marL="342900" lvl="0" indent="-342900" algn="l" defTabSz="914400" rtl="0" eaLnBrk="1" latinLnBrk="0" hangingPunct="1">
              <a:buFont typeface="+mj-lt"/>
              <a:buAutoNum type="arabicPeriod"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If a formula/participation rate is selected, what funds should be subject or exempt from the rate? </a:t>
            </a:r>
          </a:p>
          <a:p>
            <a:pPr marL="130175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49646-307B-8ED5-694C-69DE0A3838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/>
              <a:t>Current budget model:</a:t>
            </a:r>
          </a:p>
          <a:p>
            <a:pPr lvl="2"/>
            <a:r>
              <a:rPr lang="en-US" dirty="0"/>
              <a:t>Includes the Mission Enhancement Fund, which supports units that are not able to cover direct expenses as well as strategic initiatives</a:t>
            </a:r>
          </a:p>
          <a:p>
            <a:pPr lvl="2"/>
            <a:r>
              <a:rPr lang="en-US" dirty="0"/>
              <a:t>Uses a formula to create the Mission Enhancement Fund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9B322-B575-9627-08AB-B71FB5FB0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09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D5B2-46BE-CC2F-D29C-4924BF4E6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MESSAGES FROM BARC SESSIONS #3 AND #4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AD71DD-843B-F741-DEC9-4BAC0DA5B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886200"/>
          </a:xfrm>
        </p:spPr>
        <p:txBody>
          <a:bodyPr>
            <a:normAutofit fontScale="92500" lnSpcReduction="20000"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Session #3:  October 10, 2024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We started to learn about other budget models, their benefits, challenges and impacts.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We are all learning a lot more to help dispel myths and half-truths, including by understanding how things could have gone differently with different models.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We are clarifying our principles and determining the importance of having clear principles that we can measure.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We are growing our understanding of how the various parts of our institution relate to and impact the whole – and vice versa.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We increased our understanding where we are, where we want to be and how to operationalize the work.</a:t>
            </a:r>
          </a:p>
          <a:p>
            <a:pPr marL="130175" indent="0">
              <a:buNone/>
            </a:pPr>
            <a:endParaRPr lang="en-US" dirty="0">
              <a:latin typeface="Helvetica Neue Light" panose="020004030000000200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677A40-D994-C167-C050-C7C44C588D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Session #4:  October 24 , 2024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Budget model needs to consider the difference in costs between different academic programs. We may need more information about what creates differential costs currently.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The committee identified the areas for decision-making: revenue allocations, indirect costs, university revenues/mission enhancement fund.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The committee began narrowing down the types of budget models the committee wants to continue investigating.</a:t>
            </a:r>
          </a:p>
          <a:p>
            <a:endParaRPr lang="en-US" dirty="0">
              <a:latin typeface="Helvetica Neue Light" panose="020004030000000200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996BEC-9E1F-BF5B-C8F6-61F0D7A3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02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12F0D-1D87-D590-6C8F-9091ED0F2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PLAN FOR THE ACADEMIC YEAR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76BD0-18CF-85E4-B1F6-B135B14842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130175" indent="0" algn="l" rtl="0" fontAlgn="base">
              <a:buNone/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Meeting dates: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Helvetica Neue Light" panose="02000403000000020004"/>
            </a:endParaRP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September 5 &amp; 19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​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October 10 &amp; 24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​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November 7 &amp; 21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​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December 12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​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January 30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​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February 13 &amp; 27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​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March 13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​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April 9, 17, 24</a:t>
            </a:r>
            <a:endParaRPr lang="en-US" b="0" i="0" dirty="0">
              <a:solidFill>
                <a:srgbClr val="000000"/>
              </a:solidFill>
              <a:effectLst/>
              <a:latin typeface="Helvetica Neue Light" panose="020004030000000200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649A2-50D3-583B-727D-631D444D20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130175" indent="0" algn="l" rtl="0" fontAlgn="base">
              <a:buNone/>
            </a:pPr>
            <a:r>
              <a:rPr lang="en-US" sz="1800" b="1" i="0" u="sng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Communication windows:​</a:t>
            </a:r>
            <a:endParaRPr lang="en-US" b="1" i="0" u="sng" dirty="0">
              <a:solidFill>
                <a:srgbClr val="000000"/>
              </a:solidFill>
              <a:effectLst/>
              <a:latin typeface="Helvetica Neue Light" panose="02000403000000020004"/>
            </a:endParaRPr>
          </a:p>
          <a:p>
            <a:pPr lvl="1" fontAlgn="base"/>
            <a:endParaRPr lang="en-US" b="1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Helvetica Neue Light" panose="02000403000000020004"/>
            </a:endParaRPr>
          </a:p>
          <a:p>
            <a:pPr lvl="1" fontAlgn="base"/>
            <a:r>
              <a:rPr lang="en-US" i="0" u="none" strike="noStrike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September 23 - October 4</a:t>
            </a:r>
            <a:r>
              <a:rPr lang="en-US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​</a:t>
            </a:r>
          </a:p>
          <a:p>
            <a:pPr marL="293688" lvl="1" indent="0" fontAlgn="base">
              <a:buNone/>
            </a:pPr>
            <a:endParaRPr lang="en-US" b="0" i="0" dirty="0">
              <a:solidFill>
                <a:srgbClr val="000000"/>
              </a:solidFill>
              <a:effectLst/>
              <a:latin typeface="Helvetica Neue Light" panose="02000403000000020004"/>
            </a:endParaRPr>
          </a:p>
          <a:p>
            <a:pPr lvl="1" fontAlgn="base"/>
            <a:r>
              <a:rPr lang="en-US" b="1" i="1" u="none" strike="noStrike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October 28 - November 8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​</a:t>
            </a:r>
          </a:p>
          <a:p>
            <a:pPr marL="293688" lvl="1" indent="0" fontAlgn="base">
              <a:buNone/>
            </a:pPr>
            <a:endParaRPr lang="en-US" b="0" i="0" dirty="0">
              <a:solidFill>
                <a:srgbClr val="000000"/>
              </a:solidFill>
              <a:effectLst/>
              <a:latin typeface="Helvetica Neue Light" panose="02000403000000020004"/>
            </a:endParaRP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November 21 - December 12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​</a:t>
            </a:r>
          </a:p>
          <a:p>
            <a:pPr marL="293688" lvl="1" indent="0" fontAlgn="base">
              <a:buNone/>
            </a:pPr>
            <a:endParaRPr lang="en-US" b="0" i="0" dirty="0">
              <a:solidFill>
                <a:srgbClr val="000000"/>
              </a:solidFill>
              <a:effectLst/>
              <a:latin typeface="Helvetica Neue Light" panose="02000403000000020004"/>
            </a:endParaRP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March 13 - April 3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​</a:t>
            </a:r>
          </a:p>
          <a:p>
            <a:pPr marL="293688" lvl="1" indent="0" fontAlgn="base">
              <a:buNone/>
            </a:pPr>
            <a:endParaRPr lang="en-US" b="0" i="0" dirty="0">
              <a:solidFill>
                <a:srgbClr val="000000"/>
              </a:solidFill>
              <a:effectLst/>
              <a:latin typeface="Helvetica Neue Light" panose="02000403000000020004"/>
            </a:endParaRP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Week of April 28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​</a:t>
            </a:r>
          </a:p>
          <a:p>
            <a:pPr marL="130175" indent="0">
              <a:buNone/>
            </a:pPr>
            <a:endParaRPr lang="en-US" dirty="0">
              <a:latin typeface="Helvetica Neue Light" panose="020004030000000200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7CE99-6EE8-8937-09E9-9AA67BAC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1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5C3A40B-D976-1997-CDA2-48227D4C5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0653C-CDB8-1284-A427-DAD3A0EC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23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64DDE1-F7CE-19F6-7EFD-95C9E6085A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199" y="3886200"/>
            <a:ext cx="8890211" cy="1600200"/>
          </a:xfrm>
        </p:spPr>
        <p:txBody>
          <a:bodyPr/>
          <a:lstStyle/>
          <a:p>
            <a:pPr algn="r" rtl="0" fontAlgn="base"/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Helvetica Neue" panose="02000503000000020004"/>
              </a:rPr>
              <a:t>Ann Sherman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Helvetica Neue" panose="02000503000000020004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r" rtl="0" fontAlgn="base"/>
            <a:r>
              <a:rPr lang="en-US" sz="1800" b="1" i="0" u="sng" strike="noStrike" dirty="0">
                <a:solidFill>
                  <a:srgbClr val="244C59"/>
                </a:solidFill>
                <a:effectLst/>
                <a:latin typeface="Helvetica Neue" panose="02000503000000020004"/>
                <a:hlinkClick r:id="rId2"/>
              </a:rPr>
              <a:t>ann.sherman@ucdenver.edu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Helvetica Neue" panose="02000503000000020004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r" rtl="0" fontAlgn="base"/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Helvetica Neue" panose="02000503000000020004"/>
              </a:rPr>
              <a:t>Jennifer St. Peter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Helvetica Neue" panose="02000503000000020004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r" rtl="0" fontAlgn="base"/>
            <a:r>
              <a:rPr lang="en-US" sz="1800" b="1" i="0" u="sng" strike="noStrike" dirty="0">
                <a:solidFill>
                  <a:srgbClr val="244C59"/>
                </a:solidFill>
                <a:effectLst/>
                <a:latin typeface="Helvetica Neue" panose="02000503000000020004"/>
                <a:hlinkClick r:id="rId3"/>
              </a:rPr>
              <a:t>jennifer.stpeter@ucdenver.edu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Helvetica Neue" panose="02000503000000020004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 dirty="0"/>
          </a:p>
        </p:txBody>
      </p:sp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0EE4D49-83DF-ACD4-7D97-4B49ED412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831554"/>
            <a:ext cx="4343400" cy="4343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F90C0B-5E4F-FABB-E04C-32AF362A5B73}"/>
              </a:ext>
            </a:extLst>
          </p:cNvPr>
          <p:cNvSpPr txBox="1"/>
          <p:nvPr/>
        </p:nvSpPr>
        <p:spPr>
          <a:xfrm>
            <a:off x="4648200" y="1981200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i="0" u="sng" strike="noStrike" dirty="0">
                <a:solidFill>
                  <a:srgbClr val="244C59"/>
                </a:solidFill>
                <a:effectLst/>
                <a:latin typeface="Helvetica Neue" panose="02000503000000020004"/>
                <a:hlinkClick r:id="rId5"/>
              </a:rPr>
              <a:t>https://www.ucdenver.edu/offices/budget/budget-process/2024-budget-model-revision-process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Helvetica Neue" panose="02000503000000020004"/>
              </a:rPr>
              <a:t>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946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8040-762F-69D7-C7E9-65C9AE3B4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BARC AND EXPECTED OUTCOMES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9ED23-8CDA-295E-D09D-4C3A66B8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3</a:t>
            </a:fld>
            <a:endParaRPr lang="en-US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8FB88BB0-5392-17A6-09DF-E2F26EFA7F82}"/>
              </a:ext>
            </a:extLst>
          </p:cNvPr>
          <p:cNvSpPr txBox="1">
            <a:spLocks/>
          </p:cNvSpPr>
          <p:nvPr/>
        </p:nvSpPr>
        <p:spPr>
          <a:xfrm>
            <a:off x="847545" y="4395306"/>
            <a:ext cx="10493055" cy="2981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0957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2B07E-A686-0ED0-C017-FF30A0FE4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545" y="1656115"/>
            <a:ext cx="10515600" cy="3940538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The key objective/outcome of this team’s work is a </a:t>
            </a:r>
            <a:r>
              <a:rPr lang="en-US" sz="2000" b="1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recommendation regarding CU Denver’s future budget allocation process </a:t>
            </a:r>
            <a:r>
              <a:rPr lang="en-US" sz="2000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which will: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Build a healthy financial awareness </a:t>
            </a:r>
            <a:r>
              <a:rPr lang="en-US" sz="2000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that aligns with CU Denver’s strategy and enables adaptive responses to emerging opportunities.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Establish a multi-year financial horizon </a:t>
            </a:r>
            <a:r>
              <a:rPr lang="en-US" sz="2000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which includes an understanding of revenue, as well as enduring allocation principles which facilitate our institutional objectives.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Explore budgeting principles in ways that </a:t>
            </a:r>
            <a:r>
              <a:rPr lang="en-US" sz="2000" b="1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enable each institutional unit to be successful </a:t>
            </a:r>
            <a:r>
              <a:rPr lang="en-US" sz="2000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in contributing to our collective mission and purpose.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Identify improvements to the allocation process </a:t>
            </a:r>
            <a:r>
              <a:rPr lang="en-US" sz="2000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that increase institutional strategic flexibility, transparency, and accountability in decision-making.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Support the future </a:t>
            </a:r>
            <a:r>
              <a:rPr lang="en-US" sz="2000" b="1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work of shared governance </a:t>
            </a:r>
            <a:r>
              <a:rPr lang="en-US" sz="2000" kern="100" dirty="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groups across the CU Denver campus through the development of timely, accurate information by which to encourage informed discussion and debate on matters of common interest.     </a:t>
            </a:r>
          </a:p>
        </p:txBody>
      </p:sp>
    </p:spTree>
    <p:extLst>
      <p:ext uri="{BB962C8B-B14F-4D97-AF65-F5344CB8AC3E}">
        <p14:creationId xmlns:p14="http://schemas.microsoft.com/office/powerpoint/2010/main" val="893243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B2BDB0-5DCD-C4B3-C283-12E4015A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COVERED IN THE FIRST FOUR BARC SESSIONS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C4A62-9CC7-870F-94C5-49C70384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8882BC8-5C8D-9B78-3088-C626622741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3922346"/>
              </p:ext>
            </p:extLst>
          </p:nvPr>
        </p:nvGraphicFramePr>
        <p:xfrm>
          <a:off x="957060" y="1828799"/>
          <a:ext cx="10668000" cy="4261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982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MODEL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114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E65874-8202-6825-FD1B-79DE5F921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267200"/>
          </a:xfrm>
        </p:spPr>
        <p:txBody>
          <a:bodyPr>
            <a:normAutofit/>
          </a:bodyPr>
          <a:lstStyle/>
          <a:p>
            <a:r>
              <a:rPr lang="en-US" dirty="0"/>
              <a:t>Increased </a:t>
            </a:r>
            <a:r>
              <a:rPr lang="en-US" b="1" dirty="0"/>
              <a:t>flexibility</a:t>
            </a:r>
            <a:r>
              <a:rPr lang="en-US" dirty="0"/>
              <a:t>, provides slack so that any time there is something unexpected we aren’t in a crisis</a:t>
            </a:r>
          </a:p>
          <a:p>
            <a:r>
              <a:rPr lang="en-US" dirty="0"/>
              <a:t>The budget recommendations </a:t>
            </a:r>
            <a:r>
              <a:rPr lang="en-US" b="1" dirty="0"/>
              <a:t>support the strategic plan and strategic priorities</a:t>
            </a:r>
            <a:r>
              <a:rPr lang="en-US" dirty="0"/>
              <a:t> – shared values, 2030 goals</a:t>
            </a:r>
          </a:p>
          <a:p>
            <a:r>
              <a:rPr lang="en-US" dirty="0"/>
              <a:t>The model </a:t>
            </a:r>
            <a:r>
              <a:rPr lang="en-US" b="1" dirty="0"/>
              <a:t>accounts for yearly cost increases </a:t>
            </a:r>
            <a:r>
              <a:rPr lang="en-US" dirty="0"/>
              <a:t>(tech, insurance, library, etc.)</a:t>
            </a:r>
          </a:p>
          <a:p>
            <a:r>
              <a:rPr lang="en-US" b="1" dirty="0"/>
              <a:t>Simple, predictable, transparent</a:t>
            </a:r>
            <a:r>
              <a:rPr lang="en-US" dirty="0"/>
              <a:t>; simple enough to understand and articulate (not convoluted)</a:t>
            </a:r>
          </a:p>
          <a:p>
            <a:r>
              <a:rPr lang="en-US" dirty="0"/>
              <a:t>Long-term analysis for modeling and </a:t>
            </a:r>
            <a:r>
              <a:rPr lang="en-US" b="1" dirty="0"/>
              <a:t>prediction/forecasting</a:t>
            </a:r>
          </a:p>
          <a:p>
            <a:r>
              <a:rPr lang="en-US" dirty="0"/>
              <a:t>Model includes a </a:t>
            </a:r>
            <a:r>
              <a:rPr lang="en-US" b="1" dirty="0"/>
              <a:t>“human” element </a:t>
            </a:r>
            <a:r>
              <a:rPr lang="en-US" dirty="0"/>
              <a:t>and is not just a formula</a:t>
            </a:r>
          </a:p>
          <a:p>
            <a:r>
              <a:rPr lang="en-US" b="1" dirty="0"/>
              <a:t>Baseline data for is correct</a:t>
            </a:r>
            <a:r>
              <a:rPr lang="en-US" dirty="0"/>
              <a:t>, ensures that no unit starts “in the red” (in a deficit scenario) </a:t>
            </a:r>
          </a:p>
          <a:p>
            <a:r>
              <a:rPr lang="en-US" b="1" dirty="0"/>
              <a:t>Student retention and student experience</a:t>
            </a:r>
          </a:p>
          <a:p>
            <a:r>
              <a:rPr lang="en-US" dirty="0"/>
              <a:t>Encouragement of </a:t>
            </a:r>
            <a:r>
              <a:rPr lang="en-US" b="1" dirty="0"/>
              <a:t>collaboration</a:t>
            </a:r>
            <a:r>
              <a:rPr lang="en-US" dirty="0"/>
              <a:t> amongst schools and colleges</a:t>
            </a:r>
          </a:p>
          <a:p>
            <a:r>
              <a:rPr lang="en-US" dirty="0"/>
              <a:t>Opportunities for </a:t>
            </a:r>
            <a:r>
              <a:rPr lang="en-US" b="1" dirty="0"/>
              <a:t>shared governance input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8C58AF-7F95-FAC9-E05E-B1B1749A5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CRITERIA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37E27-523B-911E-C2BF-D7F02AC9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5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CFEF4E-8294-1BC1-9798-FCDD7DCB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BUDGET MODEL PRINCIPLES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762BF-C991-0300-06EB-BFA6CD68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FF9947-D6FD-DA3F-B588-DF9AA4C2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0820400" cy="3429000"/>
          </a:xfrm>
        </p:spPr>
        <p:txBody>
          <a:bodyPr>
            <a:normAutofit/>
          </a:bodyPr>
          <a:lstStyle/>
          <a:p>
            <a:r>
              <a:rPr lang="en-US" sz="2000" dirty="0"/>
              <a:t>How do the principles from the current budget model align or not with these success criteria?  </a:t>
            </a:r>
          </a:p>
          <a:p>
            <a:r>
              <a:rPr lang="en-US" sz="2000" dirty="0"/>
              <a:t>Would the committee recommend any changes to the principles?  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81A27CB5-03B7-0760-CC39-F54CDAA3B234}"/>
              </a:ext>
            </a:extLst>
          </p:cNvPr>
          <p:cNvGraphicFramePr>
            <a:graphicFrameLocks/>
          </p:cNvGraphicFramePr>
          <p:nvPr/>
        </p:nvGraphicFramePr>
        <p:xfrm>
          <a:off x="1295400" y="2823585"/>
          <a:ext cx="9601200" cy="3259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7649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2013E7-7D53-3B08-FE67-9B74F9787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There is reasonably good alignment between the success criteria and the current model’s principles.  </a:t>
            </a:r>
          </a:p>
          <a:p>
            <a:r>
              <a:rPr lang="en-US" sz="2400" dirty="0"/>
              <a:t>The success criteria can add more detail to the principles and help to operationalize them by making them measurable.</a:t>
            </a:r>
          </a:p>
          <a:p>
            <a:r>
              <a:rPr lang="en-US" sz="2400" dirty="0"/>
              <a:t>There may be value in ranking the principles to identify a “north star” as opposed to a full constellation.</a:t>
            </a:r>
          </a:p>
          <a:p>
            <a:r>
              <a:rPr lang="en-US" sz="2400" dirty="0"/>
              <a:t>May want to be explicit that the goal is to ensure that both the campus AND individual units need to be financially healthy.</a:t>
            </a:r>
          </a:p>
          <a:p>
            <a:r>
              <a:rPr lang="en-US" sz="2400" dirty="0"/>
              <a:t>May want to explicitly outline a “human element” into the principles.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B8203B-3BD9-BCEA-3DDA-4AD395A0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OF ALIGNMENT BETWEEN SUCCESS CRITERIA AND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CFDF1-8F98-FEB8-3FA4-E995B261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797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OF BUDGET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691531"/>
      </p:ext>
    </p:extLst>
  </p:cSld>
  <p:clrMapOvr>
    <a:masterClrMapping/>
  </p:clrMapOvr>
</p:sld>
</file>

<file path=ppt/theme/theme1.xml><?xml version="1.0" encoding="utf-8"?>
<a:theme xmlns:a="http://schemas.openxmlformats.org/drawingml/2006/main" name="CU Denver Moments PPT Templates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CFB87C"/>
      </a:accent1>
      <a:accent2>
        <a:srgbClr val="28939D"/>
      </a:accent2>
      <a:accent3>
        <a:srgbClr val="244C59"/>
      </a:accent3>
      <a:accent4>
        <a:srgbClr val="A3A3A3"/>
      </a:accent4>
      <a:accent5>
        <a:srgbClr val="56595C"/>
      </a:accent5>
      <a:accent6>
        <a:srgbClr val="F1EAD8"/>
      </a:accent6>
      <a:hlink>
        <a:srgbClr val="244C59"/>
      </a:hlink>
      <a:folHlink>
        <a:srgbClr val="104D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20764ACD-4C26-E64A-8FDA-BCC432E93A67}"/>
    </a:ext>
  </a:extLst>
</a:theme>
</file>

<file path=ppt/theme/theme2.xml><?xml version="1.0" encoding="utf-8"?>
<a:theme xmlns:a="http://schemas.openxmlformats.org/drawingml/2006/main" name="Office Theme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000000"/>
      </a:accent1>
      <a:accent2>
        <a:srgbClr val="28939D"/>
      </a:accent2>
      <a:accent3>
        <a:srgbClr val="244C59"/>
      </a:accent3>
      <a:accent4>
        <a:srgbClr val="F87C56"/>
      </a:accent4>
      <a:accent5>
        <a:srgbClr val="E35105"/>
      </a:accent5>
      <a:accent6>
        <a:srgbClr val="A6093C"/>
      </a:accent6>
      <a:hlink>
        <a:srgbClr val="244C59"/>
      </a:hlink>
      <a:folHlink>
        <a:srgbClr val="104D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464A8A6D-0E2A-F34E-B763-AD640F818C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B3DEA8C7A8F44AAFC2F7C82AB6F48" ma:contentTypeVersion="6" ma:contentTypeDescription="Create a new document." ma:contentTypeScope="" ma:versionID="2e2cce4e94577f1123cb11f96482abc2">
  <xsd:schema xmlns:xsd="http://www.w3.org/2001/XMLSchema" xmlns:xs="http://www.w3.org/2001/XMLSchema" xmlns:p="http://schemas.microsoft.com/office/2006/metadata/properties" xmlns:ns2="cc6375ac-b81c-4ed8-a446-7bbf27d82636" xmlns:ns3="4de0c387-5700-4942-8622-fc245635cfa6" targetNamespace="http://schemas.microsoft.com/office/2006/metadata/properties" ma:root="true" ma:fieldsID="4df49119629e072a7a94ee192e86db3b" ns2:_="" ns3:_="">
    <xsd:import namespace="cc6375ac-b81c-4ed8-a446-7bbf27d82636"/>
    <xsd:import namespace="4de0c387-5700-4942-8622-fc245635cf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375ac-b81c-4ed8-a446-7bbf27d826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e0c387-5700-4942-8622-fc245635c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E193D2E-E0B7-45D2-B277-863B7A4854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E540E5-6DCE-413F-AAC5-B5C59BF0A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6375ac-b81c-4ed8-a446-7bbf27d82636"/>
    <ds:schemaRef ds:uri="4de0c387-5700-4942-8622-fc245635c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A31BE3-453A-468D-8A93-C17CDF838B3E}">
  <ds:schemaRefs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4de0c387-5700-4942-8622-fc245635cfa6"/>
    <ds:schemaRef ds:uri="http://schemas.microsoft.com/office/infopath/2007/PartnerControls"/>
    <ds:schemaRef ds:uri="http://schemas.openxmlformats.org/package/2006/metadata/core-properties"/>
    <ds:schemaRef ds:uri="cc6375ac-b81c-4ed8-a446-7bbf27d8263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01_CU Denver_PPT Template_Helvetica</Template>
  <TotalTime>36376</TotalTime>
  <Words>1883</Words>
  <Application>Microsoft Office PowerPoint</Application>
  <PresentationFormat>Widescreen</PresentationFormat>
  <Paragraphs>232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Helvetica Neue</vt:lpstr>
      <vt:lpstr>HELVETICA NEUE CONDENSED</vt:lpstr>
      <vt:lpstr>Helvetica Neue Condensed Black</vt:lpstr>
      <vt:lpstr>Helvetica Neue Light</vt:lpstr>
      <vt:lpstr>Segoe UI</vt:lpstr>
      <vt:lpstr>Symbol</vt:lpstr>
      <vt:lpstr>CU Denver Moments PPT Templates</vt:lpstr>
      <vt:lpstr>Office Theme</vt:lpstr>
      <vt:lpstr>PowerPoint Presentation</vt:lpstr>
      <vt:lpstr>TOPICS FOR TODAY</vt:lpstr>
      <vt:lpstr>PURPOSE OF BARC AND EXPECTED OUTCOMES</vt:lpstr>
      <vt:lpstr>TOPICS COVERED IN THE FIRST FOUR BARC SESSIONS</vt:lpstr>
      <vt:lpstr>BUDGET MODEL PRINCIPLES</vt:lpstr>
      <vt:lpstr>SUCCESS CRITERIA</vt:lpstr>
      <vt:lpstr>CURRENT BUDGET MODEL PRINCIPLES</vt:lpstr>
      <vt:lpstr>ASSESSMENT OF ALIGNMENT BETWEEN SUCCESS CRITERIA AND PRINCIPLES</vt:lpstr>
      <vt:lpstr>SPECTRUM OF BUDGET MODELS</vt:lpstr>
      <vt:lpstr>BUDGET MODELS IN HIGHER EDUCATION</vt:lpstr>
      <vt:lpstr>INCENTIVE-BASED BUDGET MODELS</vt:lpstr>
      <vt:lpstr>CHANGE IN BUDGET ALLOCATIONS UNDER DIFFERENT MODELS</vt:lpstr>
      <vt:lpstr>RESULT FROM SESSION #3 HOMEWORK</vt:lpstr>
      <vt:lpstr>RESULT FROM SESSION #3 HOMEWORK</vt:lpstr>
      <vt:lpstr>DECISION POINTS IN AN INCENTIVE-BASED MODEL</vt:lpstr>
      <vt:lpstr>REVENUE ALLOCATIONS</vt:lpstr>
      <vt:lpstr>INDIRECT COSTS</vt:lpstr>
      <vt:lpstr>INDIRECT COSTS</vt:lpstr>
      <vt:lpstr>INDIRECT COSTS</vt:lpstr>
      <vt:lpstr>UNIVERSITY REVENUES (MISSION ENHANCEMENT FUND)</vt:lpstr>
      <vt:lpstr>KEY MESSAGES FROM BARC SESSIONS #3 AND #4</vt:lpstr>
      <vt:lpstr>WORK PLAN FOR THE ACADEMIC YEAR AHEAD</vt:lpstr>
      <vt:lpstr>FOR 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INSTRUCTIONS &amp; EXAMPLE LAYOUTS</dc:title>
  <dc:creator>St Peter, Jennifer</dc:creator>
  <cp:lastModifiedBy>St Peter, Jennifer</cp:lastModifiedBy>
  <cp:revision>70</cp:revision>
  <cp:lastPrinted>2024-10-30T20:04:00Z</cp:lastPrinted>
  <dcterms:created xsi:type="dcterms:W3CDTF">2024-02-08T16:17:30Z</dcterms:created>
  <dcterms:modified xsi:type="dcterms:W3CDTF">2024-10-30T20:12:22Z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0x01010079FB3DEA8C7A8F44AAFC2F7C82AB6F48</vt:lpwstr>
  </property>
</Properties>
</file>